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9"/>
  </p:notesMasterIdLst>
  <p:sldIdLst>
    <p:sldId id="265" r:id="rId2"/>
    <p:sldId id="266" r:id="rId3"/>
    <p:sldId id="273" r:id="rId4"/>
    <p:sldId id="274" r:id="rId5"/>
    <p:sldId id="268" r:id="rId6"/>
    <p:sldId id="269" r:id="rId7"/>
    <p:sldId id="271" r:id="rId8"/>
  </p:sldIdLst>
  <p:sldSz cx="9144000" cy="5143500" type="screen16x9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cem ar" initials="ma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4" autoAdjust="0"/>
    <p:restoredTop sz="94637"/>
  </p:normalViewPr>
  <p:slideViewPr>
    <p:cSldViewPr>
      <p:cViewPr>
        <p:scale>
          <a:sx n="126" d="100"/>
          <a:sy n="126" d="100"/>
        </p:scale>
        <p:origin x="-23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53223-4B73-4D0C-9BCE-01144916BE9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FB33F-A295-4954-8A9C-BF201426F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4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DBC55335-64EE-4C1C-8EAF-0F089D66AE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="" xmlns:a16="http://schemas.microsoft.com/office/drawing/2014/main" id="{8056D7A1-19A1-4F65-A617-2F9D77EE6A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456E0167-671E-41D4-A916-06ED62C14B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2C9B86-B7CA-422D-A180-932AF424F15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A602E2A8-9714-479B-BAFA-38C6FC819F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DA358262-94F5-48A4-8085-A9FE91A8EA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2478C1A6-8286-49C8-854A-EBD95623F68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FAA139-63C1-44AB-B124-DAC95324B199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A602E2A8-9714-479B-BAFA-38C6FC819F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DA358262-94F5-48A4-8085-A9FE91A8EA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2478C1A6-8286-49C8-854A-EBD95623F68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FAA139-63C1-44AB-B124-DAC95324B199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096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A602E2A8-9714-479B-BAFA-38C6FC819F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DA358262-94F5-48A4-8085-A9FE91A8EA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2478C1A6-8286-49C8-854A-EBD95623F68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FAA139-63C1-44AB-B124-DAC95324B199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482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7B49ED79-E196-4EE0-8536-EF5DB2A7A3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7D5D0690-2559-4600-80BE-F35FD8DAE2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225B8F54-49C2-42F6-A380-4AAF532124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B26817-E35B-45BD-A43B-97A156CDD68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DDF9466B-B507-40D7-9D20-38BD7EA040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CED0F98E-FB05-4157-9124-1CCAAD97D7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63B532A6-13D4-47CA-936F-04921E2941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7B5543-31F4-4764-B7D5-962B8810149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="" xmlns:a16="http://schemas.microsoft.com/office/drawing/2014/main" id="{023F6693-4D4E-4B4F-8966-8802829F3B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="" xmlns:a16="http://schemas.microsoft.com/office/drawing/2014/main" id="{8F94E748-338F-47F4-AE7F-C0D372E866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="" xmlns:a16="http://schemas.microsoft.com/office/drawing/2014/main" id="{0CB11C3D-30C3-4781-A529-83EFBD7FF30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B15EA0-7E74-4729-B1C0-E80CC10F1DD8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664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15566"/>
            <a:ext cx="8229600" cy="648072"/>
          </a:xfrm>
        </p:spPr>
        <p:txBody>
          <a:bodyPr/>
          <a:lstStyle>
            <a:lvl1pPr algn="r">
              <a:defRPr sz="3200" b="1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7654"/>
            <a:ext cx="8229600" cy="3168351"/>
          </a:xfrm>
        </p:spPr>
        <p:txBody>
          <a:bodyPr/>
          <a:lstStyle>
            <a:lvl1pPr marL="342900" indent="-342900">
              <a:buFont typeface="Calibri" pitchFamily="34" charset="0"/>
              <a:buChar char="‒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4724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9662"/>
            <a:ext cx="4038600" cy="316835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9662"/>
            <a:ext cx="4038600" cy="316835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67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5988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nl-NL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8150"/>
            <a:ext cx="82296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395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‒"/>
        <a:defRPr sz="2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="" xmlns:a16="http://schemas.microsoft.com/office/drawing/2014/main" id="{4F64A3B0-545C-483B-A16F-32F9AFFF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25" y="1707654"/>
            <a:ext cx="8229600" cy="1512168"/>
          </a:xfrm>
        </p:spPr>
        <p:txBody>
          <a:bodyPr>
            <a:normAutofit fontScale="90000"/>
          </a:bodyPr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LÖKOSİTOZ İLE BAŞVURAN BİR HASTA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200" b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Hafta</a:t>
            </a:r>
            <a:endParaRPr lang="en-US" sz="320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Subtitle 2">
            <a:extLst>
              <a:ext uri="{FF2B5EF4-FFF2-40B4-BE49-F238E27FC236}">
                <a16:creationId xmlns="" xmlns:a16="http://schemas.microsoft.com/office/drawing/2014/main" id="{6C912D7E-773E-4619-AC10-11B765749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25" y="3491096"/>
            <a:ext cx="8229600" cy="1008112"/>
          </a:xfrm>
        </p:spPr>
        <p:txBody>
          <a:bodyPr>
            <a:noAutofit/>
          </a:bodyPr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 A. Emre Eşkazan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İstanbul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Üniversitesi-Cerrahpaşa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Cerrahpaşa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Tıp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Fakültesi</a:t>
            </a: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İç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Hastalıkları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Anabilim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Dalı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Hematoloji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Bilim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Dalı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C2B6A986-147A-8A4E-93A6-0C7ABADB6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D352EBB-BE09-2C46-88DD-24EF011C2D2B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4. Hafta</a:t>
            </a:r>
          </a:p>
        </p:txBody>
      </p:sp>
    </p:spTree>
    <p:extLst>
      <p:ext uri="{BB962C8B-B14F-4D97-AF65-F5344CB8AC3E}">
        <p14:creationId xmlns:p14="http://schemas.microsoft.com/office/powerpoint/2010/main" val="165145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8A511FFE-B247-49DB-A7F4-94E68C6A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663ACE18-4EE8-4FDB-A754-58566028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8899"/>
            <a:ext cx="8229600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altında optimal yanıtlı hasta nefes darlığı nedeniyle tetkik ediliyor.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Fizik muayenesinde sağ akciğer bazalde solunum sesleri alınamıyor, perküsyonda sağ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kostadiafragmatik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sinüs kapalı tespit ediliyor, bunun dışında fizik muayenede bir patoloji yok.</a:t>
            </a:r>
          </a:p>
          <a:p>
            <a:pPr indent="0">
              <a:buNone/>
            </a:pPr>
            <a:endParaRPr lang="tr-T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PA akciğer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grafisinde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sağ orta alana kadar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plevral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efüzyon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(PE) tespit ediliyor.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Troponin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ve NT-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proBNP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değerleri normal değerlerde, EKG’de göğüs derivasyonlarında düşük QRS voltajı tespit ediliyor,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QTc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440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ms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bulunuyor.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Transtorasik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ekokardiyografide 10 mm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perikardiyal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efüzyon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mevcut,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pulmoner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arter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sistolik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basıncı 24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mmHg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(22-30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mmHg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 olarak ölçülüyor.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370F851-321B-794C-8DFE-4C36D7C9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66D3B4C-448E-AD46-B36E-12D7DF26D2A8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4. Hafta</a:t>
            </a:r>
          </a:p>
        </p:txBody>
      </p:sp>
    </p:spTree>
    <p:extLst>
      <p:ext uri="{BB962C8B-B14F-4D97-AF65-F5344CB8AC3E}">
        <p14:creationId xmlns:p14="http://schemas.microsoft.com/office/powerpoint/2010/main" val="388848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8A511FFE-B247-49DB-A7F4-94E68C6A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Sunumu/PE Yönetimi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663ACE18-4EE8-4FDB-A754-58566028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716" y="1718899"/>
            <a:ext cx="7931224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Evre 2 PE tespit edilen hastada,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PE’nin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ile ilişkili olduğu düşünülüyor.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tedavisine ara veriliyor, haftada 2 gün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furosemid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40 mg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tb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1x1 veriliyor.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2 hafta sonra hastadaki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PE’nin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fizik muayenede azaldığı görülüyor, PA akciğer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grafisi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de bunu destekliyor.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370F851-321B-794C-8DFE-4C36D7C9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540CAA3-0A78-6F43-837E-06B9D1898C60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4. Hafta</a:t>
            </a:r>
          </a:p>
        </p:txBody>
      </p:sp>
    </p:spTree>
    <p:extLst>
      <p:ext uri="{BB962C8B-B14F-4D97-AF65-F5344CB8AC3E}">
        <p14:creationId xmlns:p14="http://schemas.microsoft.com/office/powerpoint/2010/main" val="144887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8A511FFE-B247-49DB-A7F4-94E68C6A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Sunumu/Tedavi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663ACE18-4EE8-4FDB-A754-58566028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716" y="1718899"/>
            <a:ext cx="7931224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2 hafta sonra PA akciğer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grafisi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ve fizik muayenede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PE’nin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tamamen gerilediği görülüyor,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furosemid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tedavisi kesiliyor.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Toplamda 1 ay süre ile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almayan hastaya,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tedavisi 70 mg/gün olarak tekrar başlanıyor.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Takipte PE tekrarlamıyor, hastada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ile ilişkili ek bir </a:t>
            </a:r>
            <a:r>
              <a:rPr lang="tr-TR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toksisite</a:t>
            </a:r>
            <a:r>
              <a:rPr lang="tr-T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gelişmiyor.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370F851-321B-794C-8DFE-4C36D7C9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540CAA3-0A78-6F43-837E-06B9D1898C60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4. Hafta</a:t>
            </a:r>
          </a:p>
        </p:txBody>
      </p:sp>
    </p:spTree>
    <p:extLst>
      <p:ext uri="{BB962C8B-B14F-4D97-AF65-F5344CB8AC3E}">
        <p14:creationId xmlns:p14="http://schemas.microsoft.com/office/powerpoint/2010/main" val="8665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9E388FDE-1755-AE44-85D1-46333188F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05BE4F01-27A2-CA42-90C2-2FB92AFF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Sunumu/Takip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4B2A3A6-1362-5F4D-8D0D-32A936B99992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4. Hafta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E5FFF541-1539-464B-B613-B20320A74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14" y="1679627"/>
            <a:ext cx="8229599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70 mg/gün kullanan hastanın </a:t>
            </a:r>
            <a:r>
              <a:rPr lang="tr-TR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BCR-ABL1 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IS değerleri MR</a:t>
            </a:r>
            <a:r>
              <a:rPr lang="tr-TR" altLang="en-US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-MR</a:t>
            </a:r>
            <a:r>
              <a:rPr lang="tr-TR" altLang="en-US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4,5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arasında seyrediyor. </a:t>
            </a:r>
          </a:p>
          <a:p>
            <a:pPr lvl="1"/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QTc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: 450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ms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Bu arada hastanın ikinci bir görüş için başka bir hematoloğa gittiği ve o hekimin yaptığı incelemelerde hastanın kendisi ile HLA tam uyumlu 28 yaşında erkek kardeş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donör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adayı olduğu öğreniliyor.</a:t>
            </a:r>
          </a:p>
          <a:p>
            <a:pPr lvl="1"/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Hasta size kök hücre nakli olması gerekip, gerekmediğini soruyor.</a:t>
            </a:r>
          </a:p>
          <a:p>
            <a:pPr lvl="1"/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8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>
            <a:extLst>
              <a:ext uri="{FF2B5EF4-FFF2-40B4-BE49-F238E27FC236}">
                <a16:creationId xmlns="" xmlns:a16="http://schemas.microsoft.com/office/drawing/2014/main" id="{3F250F77-8DDB-4CCA-8329-A36156248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7516"/>
            <a:ext cx="8229600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37 yaşında ve toplam takibinin 72.,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tedavisinin ise 36. ayında olan hasta gebelik istediğini söylüyor ve size bunun mümkün olup, olmadığını soruyor.</a:t>
            </a:r>
          </a:p>
          <a:p>
            <a:pPr lvl="1"/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Bu arada hasta bir süredir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sitalopram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tedavisini kesmiş,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QTc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: 430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ms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/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Hasta aralıklı baş ağrılarının olduğunu, bunun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ile ilişkili olduğunu düşündüğünü ve artık ilaç kullanmak istemediğini belirtiyor ve size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dasatinibi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tamamen kesip, kesemeyeceğini de soruyor.</a:t>
            </a:r>
          </a:p>
          <a:p>
            <a:pPr marL="57150" lvl="1" indent="0">
              <a:buNone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Yaklaşık 3 yıldır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altında derin moleküler yanıtta takip ediliyor.</a:t>
            </a:r>
          </a:p>
          <a:p>
            <a:pPr marL="57150" lvl="1" indent="0">
              <a:buNone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C7B937A7-A477-EB4F-A9F5-29E022DD7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DB1C536D-BFE3-B242-BAFC-F44760CC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Sunumu/Takip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B0CE663-3173-7348-8306-F4B5FADEA37A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4. Hafta</a:t>
            </a:r>
          </a:p>
        </p:txBody>
      </p:sp>
    </p:spTree>
    <p:extLst>
      <p:ext uri="{BB962C8B-B14F-4D97-AF65-F5344CB8AC3E}">
        <p14:creationId xmlns:p14="http://schemas.microsoft.com/office/powerpoint/2010/main" val="76008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="" xmlns:a16="http://schemas.microsoft.com/office/drawing/2014/main" id="{6B6A261D-70E0-41D8-B4EE-9CDA3A3DA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tr-TR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Soru 1.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Hastada gelişen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PE’nin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yönetimi hakkında ne düşünüyorsunuz? Siz olsaydınız farklı bir uygulamada bulunur muydunuz? Lütfen tartışınız.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tr-TR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Soru 2. 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Tarif edilen hastada sizce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allojeneik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kök hücre nakli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endikasyonu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var mıdır? Mevcut bilgiler ışığında lütfen yorumlayınız.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buNone/>
            </a:pPr>
            <a:r>
              <a:rPr lang="tr-TR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Soru 3.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Hastanın gebe kalıp, kalamayacağını ve bununla ilgili nasıl bir planlamanın uygun olabileceğini tartışınız.</a:t>
            </a:r>
          </a:p>
          <a:p>
            <a:pPr indent="0">
              <a:buNone/>
            </a:pPr>
            <a:endParaRPr lang="tr-T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buNone/>
            </a:pPr>
            <a:r>
              <a:rPr lang="tr-TR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Soru 4.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Tariflenen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hastadaki baş ağrısı gerçekten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ile ilişkili olabilir mi? Bu hasta tedavisiz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remisyon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tr-TR" alt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treatment-free</a:t>
            </a:r>
            <a:r>
              <a:rPr lang="tr-TR" alt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remission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 için uygun bir aday mıdır? Lütfen yorumlayınız. Ayrıca tedavisiz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remisyon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için olmazsa olmaz ve ideal şartlar ile tedavisi kesimi sonrasındaki takip önerilerini ve tedavi kesilmesi sonrası olası yaşanabilecek sorunları tartışınız.</a:t>
            </a:r>
            <a:endParaRPr lang="en-GB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838C2F9C-4035-BB4B-A31F-D01B8AE5D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13057442-21FE-7047-BB65-7962149E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Sorular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B7E4551-8024-E149-9807-099B3869ACC9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</a:t>
            </a:r>
            <a:r>
              <a:rPr lang="tr-TR" sz="1200" b="1"/>
              <a:t>– 4. </a:t>
            </a:r>
            <a:r>
              <a:rPr lang="tr-TR" sz="1200" b="1" dirty="0"/>
              <a:t>Hafta</a:t>
            </a:r>
          </a:p>
        </p:txBody>
      </p:sp>
    </p:spTree>
    <p:extLst>
      <p:ext uri="{BB962C8B-B14F-4D97-AF65-F5344CB8AC3E}">
        <p14:creationId xmlns:p14="http://schemas.microsoft.com/office/powerpoint/2010/main" val="3971952362"/>
      </p:ext>
    </p:extLst>
  </p:cSld>
  <p:clrMapOvr>
    <a:masterClrMapping/>
  </p:clrMapOvr>
</p:sld>
</file>

<file path=ppt/theme/theme1.xml><?xml version="1.0" encoding="utf-8"?>
<a:theme xmlns:a="http://schemas.openxmlformats.org/drawingml/2006/main" name="EHA">
  <a:themeElements>
    <a:clrScheme name="Custom 2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HA" id="{F5DDA9BF-5F6C-4D10-9CA0-4991F87A9F00}" vid="{85DA17DF-DD77-4E9F-9ABD-32F2D79440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569</Words>
  <Application>Microsoft Office PowerPoint</Application>
  <PresentationFormat>Ekran Gösterisi (16:9)</PresentationFormat>
  <Paragraphs>64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EHA</vt:lpstr>
      <vt:lpstr>LÖKOSİTOZ İLE BAŞVURAN BİR HASTA  4. Hafta</vt:lpstr>
      <vt:lpstr>Olgu Sunumu</vt:lpstr>
      <vt:lpstr>Olgu Sunumu/PE Yönetimi</vt:lpstr>
      <vt:lpstr>Olgu Sunumu/Tedavi</vt:lpstr>
      <vt:lpstr>Olgu Sunumu/Takip</vt:lpstr>
      <vt:lpstr>Olgu Sunumu/Takip</vt:lpstr>
      <vt:lpstr>Sorular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Chared Verschuur</dc:creator>
  <cp:lastModifiedBy>Teoman</cp:lastModifiedBy>
  <cp:revision>228</cp:revision>
  <dcterms:created xsi:type="dcterms:W3CDTF">2018-02-16T12:58:51Z</dcterms:created>
  <dcterms:modified xsi:type="dcterms:W3CDTF">2021-12-06T16:36:06Z</dcterms:modified>
</cp:coreProperties>
</file>