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15"/>
  </p:notesMasterIdLst>
  <p:sldIdLst>
    <p:sldId id="260" r:id="rId2"/>
    <p:sldId id="290" r:id="rId3"/>
    <p:sldId id="267" r:id="rId4"/>
    <p:sldId id="291" r:id="rId5"/>
    <p:sldId id="271" r:id="rId6"/>
    <p:sldId id="292" r:id="rId7"/>
    <p:sldId id="279" r:id="rId8"/>
    <p:sldId id="293" r:id="rId9"/>
    <p:sldId id="288" r:id="rId10"/>
    <p:sldId id="295" r:id="rId11"/>
    <p:sldId id="294" r:id="rId12"/>
    <p:sldId id="289" r:id="rId13"/>
    <p:sldId id="296" r:id="rId14"/>
  </p:sldIdLst>
  <p:sldSz cx="18000663" cy="104394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 userDrawn="1">
          <p15:clr>
            <a:srgbClr val="A4A3A4"/>
          </p15:clr>
        </p15:guide>
        <p15:guide id="2" pos="56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16"/>
    <p:restoredTop sz="96993"/>
  </p:normalViewPr>
  <p:slideViewPr>
    <p:cSldViewPr snapToGrid="0" showGuides="1">
      <p:cViewPr varScale="1">
        <p:scale>
          <a:sx n="73" d="100"/>
          <a:sy n="73" d="100"/>
        </p:scale>
        <p:origin x="824" y="208"/>
      </p:cViewPr>
      <p:guideLst>
        <p:guide orient="horz" pos="3288"/>
        <p:guide pos="567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C9D49-2D0D-4243-A520-2FE29AC0A222}" type="datetimeFigureOut">
              <a:rPr lang="tr-TR" smtClean="0"/>
              <a:t>25.04.2024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1143000"/>
            <a:ext cx="5321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433CD-C5E9-E043-80F2-E275343E49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551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433CD-C5E9-E043-80F2-E275343E495A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429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433CD-C5E9-E043-80F2-E275343E495A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5025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433CD-C5E9-E043-80F2-E275343E495A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8497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433CD-C5E9-E043-80F2-E275343E495A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6401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433CD-C5E9-E043-80F2-E275343E495A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3577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433CD-C5E9-E043-80F2-E275343E495A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8301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55863D-9073-9F1E-C5F3-BD76545DE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0083" y="1708486"/>
            <a:ext cx="13500497" cy="3634458"/>
          </a:xfrm>
        </p:spPr>
        <p:txBody>
          <a:bodyPr anchor="b"/>
          <a:lstStyle>
            <a:lvl1pPr algn="ctr">
              <a:defRPr sz="8858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2F2C0A7-284C-E6EE-0C70-C2336448C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0083" y="5483102"/>
            <a:ext cx="13500497" cy="2520438"/>
          </a:xfrm>
        </p:spPr>
        <p:txBody>
          <a:bodyPr/>
          <a:lstStyle>
            <a:lvl1pPr marL="0" indent="0" algn="ctr">
              <a:buNone/>
              <a:defRPr sz="3543"/>
            </a:lvl1pPr>
            <a:lvl2pPr marL="675010" indent="0" algn="ctr">
              <a:buNone/>
              <a:defRPr sz="2953"/>
            </a:lvl2pPr>
            <a:lvl3pPr marL="1350020" indent="0" algn="ctr">
              <a:buNone/>
              <a:defRPr sz="2658"/>
            </a:lvl3pPr>
            <a:lvl4pPr marL="2025030" indent="0" algn="ctr">
              <a:buNone/>
              <a:defRPr sz="2362"/>
            </a:lvl4pPr>
            <a:lvl5pPr marL="2700040" indent="0" algn="ctr">
              <a:buNone/>
              <a:defRPr sz="2362"/>
            </a:lvl5pPr>
            <a:lvl6pPr marL="3375050" indent="0" algn="ctr">
              <a:buNone/>
              <a:defRPr sz="2362"/>
            </a:lvl6pPr>
            <a:lvl7pPr marL="4050060" indent="0" algn="ctr">
              <a:buNone/>
              <a:defRPr sz="2362"/>
            </a:lvl7pPr>
            <a:lvl8pPr marL="4725071" indent="0" algn="ctr">
              <a:buNone/>
              <a:defRPr sz="2362"/>
            </a:lvl8pPr>
            <a:lvl9pPr marL="5400081" indent="0" algn="ctr">
              <a:buNone/>
              <a:defRPr sz="2362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AE0CA38-B2E0-DA23-E9FB-25F1F444E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4520-426D-440D-B85B-126072BF75F6}" type="datetimeFigureOut">
              <a:rPr lang="tr-TR" smtClean="0"/>
              <a:pPr/>
              <a:t>25.04.2024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743D429-3AEC-0296-770A-DE3C3DE09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4AEDB4A-C4F4-CBD9-74CC-32618849D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AB28-BB5E-44F4-A4E5-B9DB12CCEA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81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20C871-7820-C276-7FEB-8383FF86D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8D7A8C1-67A3-FD60-BDF7-23113576E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D61618E-5A90-A139-CDBC-5A86AD4E2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4520-426D-440D-B85B-126072BF75F6}" type="datetimeFigureOut">
              <a:rPr lang="tr-TR" smtClean="0"/>
              <a:pPr/>
              <a:t>25.04.2024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D28FCA8-A01D-FA3C-3E53-933004BB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A3A1B64-8598-E850-13C6-8E1E101DF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AB28-BB5E-44F4-A4E5-B9DB12CCEA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023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8B4B141-9758-A874-C91B-BA2AD8072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2881724" y="555801"/>
            <a:ext cx="3881393" cy="884690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4B9D44D-EF72-936E-57D1-88943D1F0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37545" y="555801"/>
            <a:ext cx="11419171" cy="884690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61F8DA-4464-35EA-42F6-529B16219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4520-426D-440D-B85B-126072BF75F6}" type="datetimeFigureOut">
              <a:rPr lang="tr-TR" smtClean="0"/>
              <a:pPr/>
              <a:t>25.04.2024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A88651A-D745-9AEF-BF6D-8BA68E381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2857E45-05BF-F881-094B-99B1F46BE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AB28-BB5E-44F4-A4E5-B9DB12CCEA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441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AE5A36-61D3-0110-ED0C-7EA2E5B22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A030D9F-9CBA-0F21-020C-1FFD18C26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159E763-97A4-3CA3-0383-B501F2083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4520-426D-440D-B85B-126072BF75F6}" type="datetimeFigureOut">
              <a:rPr lang="tr-TR" smtClean="0"/>
              <a:pPr/>
              <a:t>25.04.2024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D349893-0DCB-1433-6B0C-E9F4029CF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3A0647-A437-E5D1-C065-6C07B923F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AB28-BB5E-44F4-A4E5-B9DB12CCEA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148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EAEB82-3EC3-307B-FB5C-AE8D399A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8170" y="2602602"/>
            <a:ext cx="15525572" cy="4342500"/>
          </a:xfrm>
        </p:spPr>
        <p:txBody>
          <a:bodyPr anchor="b"/>
          <a:lstStyle>
            <a:lvl1pPr>
              <a:defRPr sz="8858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5E3A13F-ABED-F472-627A-9363BC548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8170" y="6986183"/>
            <a:ext cx="15525572" cy="2283618"/>
          </a:xfrm>
        </p:spPr>
        <p:txBody>
          <a:bodyPr/>
          <a:lstStyle>
            <a:lvl1pPr marL="0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1pPr>
            <a:lvl2pPr marL="675010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020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03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4pPr>
            <a:lvl5pPr marL="270004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5pPr>
            <a:lvl6pPr marL="337505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6pPr>
            <a:lvl7pPr marL="405006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7pPr>
            <a:lvl8pPr marL="472507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8pPr>
            <a:lvl9pPr marL="540008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187EBC0-9274-C063-56FE-1278EB2F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4520-426D-440D-B85B-126072BF75F6}" type="datetimeFigureOut">
              <a:rPr lang="tr-TR" smtClean="0"/>
              <a:pPr/>
              <a:t>25.04.2024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4131916-69B7-3EBB-BE15-07001F80F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27E132-C76F-34BD-1D49-99E1B0392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AB28-BB5E-44F4-A4E5-B9DB12CCEA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52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1BA772-E480-3E80-C792-FDB413E33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1F514C-283C-5C4A-AD04-764C49746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7545" y="2779007"/>
            <a:ext cx="7650282" cy="66237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D13368B-AD9D-31EC-CBF0-FB8EC245F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12836" y="2779007"/>
            <a:ext cx="7650282" cy="66237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D0B91DC-52B2-4902-6492-E3CDE285A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4520-426D-440D-B85B-126072BF75F6}" type="datetimeFigureOut">
              <a:rPr lang="tr-TR" smtClean="0"/>
              <a:pPr/>
              <a:t>25.04.2024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EEF3389-77CF-5259-7892-06AEB8D4C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A459750-A34C-1BF3-60B9-3655C44FE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AB28-BB5E-44F4-A4E5-B9DB12CCEA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084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54D67E-6315-8835-786C-C77B8906C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90" y="555802"/>
            <a:ext cx="15525572" cy="2017801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7A9BD38-34F9-8B48-9F3E-C323EDCD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9891" y="2559104"/>
            <a:ext cx="7615123" cy="1254177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E88E2FB-0E6E-D7B4-7E76-EF84128A1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9891" y="3813281"/>
            <a:ext cx="7615123" cy="560876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1438029-F1F9-593A-ED62-D34D5CB8A8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12836" y="2559104"/>
            <a:ext cx="7652626" cy="1254177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39D472B-2187-0F69-E6D9-C058C9CC9E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112836" y="3813281"/>
            <a:ext cx="7652626" cy="560876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3D59016-2F92-22EA-374D-B39861B25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4520-426D-440D-B85B-126072BF75F6}" type="datetimeFigureOut">
              <a:rPr lang="tr-TR" smtClean="0"/>
              <a:pPr/>
              <a:t>25.04.2024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7338798-566F-0D6B-2FD1-5A11D5E5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C8EA96A-20D4-82DC-3322-7162654EA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AB28-BB5E-44F4-A4E5-B9DB12CCEA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915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ED8F3A-B896-4B7F-2FCA-EC6D4165F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622CC65-172A-FCE1-0C89-35E4BFB44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4520-426D-440D-B85B-126072BF75F6}" type="datetimeFigureOut">
              <a:rPr lang="tr-TR" smtClean="0"/>
              <a:pPr/>
              <a:t>25.04.2024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53A3795-4A2C-D9A1-F77E-7FFD12E27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0F47CBC-04E3-F48C-AB0F-E6BE6247E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AB28-BB5E-44F4-A4E5-B9DB12CCEA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90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71FCA2B-35AC-FED2-DC5E-3AA3A4F73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4520-426D-440D-B85B-126072BF75F6}" type="datetimeFigureOut">
              <a:rPr lang="tr-TR" smtClean="0"/>
              <a:pPr/>
              <a:t>25.04.2024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4D52036-BE32-56CF-1211-50336C777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A6BD439-7F5C-F4D4-2A14-639912674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AB28-BB5E-44F4-A4E5-B9DB12CCEA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436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9B3D6C-A990-032D-25D4-FC5C1B338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91" y="695960"/>
            <a:ext cx="5805682" cy="2435860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9671CE-D865-7751-7C7E-52C3F36AD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2626" y="1503081"/>
            <a:ext cx="9112836" cy="7418740"/>
          </a:xfrm>
        </p:spPr>
        <p:txBody>
          <a:bodyPr/>
          <a:lstStyle>
            <a:lvl1pPr>
              <a:defRPr sz="4724"/>
            </a:lvl1pPr>
            <a:lvl2pPr>
              <a:defRPr sz="4134"/>
            </a:lvl2pPr>
            <a:lvl3pPr>
              <a:defRPr sz="3543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BB03226-153E-ED91-6005-EC75218BE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39891" y="3131820"/>
            <a:ext cx="5805682" cy="5802084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BCA8712-7D8B-B9BF-115C-1695F549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4520-426D-440D-B85B-126072BF75F6}" type="datetimeFigureOut">
              <a:rPr lang="tr-TR" smtClean="0"/>
              <a:pPr/>
              <a:t>25.04.2024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6064B64-F65F-EF62-46CF-1FC3C2BEB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589430F-E51E-A90E-6373-EAE12CE14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AB28-BB5E-44F4-A4E5-B9DB12CCEA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41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04AD57-8304-47A9-866A-ECB54EEF9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91" y="695960"/>
            <a:ext cx="5805682" cy="2435860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DAB78B4-4C41-3BE1-72D8-2EE5EB7DE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652626" y="1503081"/>
            <a:ext cx="9112836" cy="7418740"/>
          </a:xfrm>
        </p:spPr>
        <p:txBody>
          <a:bodyPr/>
          <a:lstStyle>
            <a:lvl1pPr marL="0" indent="0">
              <a:buNone/>
              <a:defRPr sz="4724"/>
            </a:lvl1pPr>
            <a:lvl2pPr marL="675010" indent="0">
              <a:buNone/>
              <a:defRPr sz="4134"/>
            </a:lvl2pPr>
            <a:lvl3pPr marL="1350020" indent="0">
              <a:buNone/>
              <a:defRPr sz="3543"/>
            </a:lvl3pPr>
            <a:lvl4pPr marL="2025030" indent="0">
              <a:buNone/>
              <a:defRPr sz="2953"/>
            </a:lvl4pPr>
            <a:lvl5pPr marL="2700040" indent="0">
              <a:buNone/>
              <a:defRPr sz="2953"/>
            </a:lvl5pPr>
            <a:lvl6pPr marL="3375050" indent="0">
              <a:buNone/>
              <a:defRPr sz="2953"/>
            </a:lvl6pPr>
            <a:lvl7pPr marL="4050060" indent="0">
              <a:buNone/>
              <a:defRPr sz="2953"/>
            </a:lvl7pPr>
            <a:lvl8pPr marL="4725071" indent="0">
              <a:buNone/>
              <a:defRPr sz="2953"/>
            </a:lvl8pPr>
            <a:lvl9pPr marL="5400081" indent="0">
              <a:buNone/>
              <a:defRPr sz="2953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BAEBE84-3928-2D8A-55F7-5500EFD68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39891" y="3131820"/>
            <a:ext cx="5805682" cy="5802084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3DAAC01-24DB-814A-FF7D-E575EB5AB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4520-426D-440D-B85B-126072BF75F6}" type="datetimeFigureOut">
              <a:rPr lang="tr-TR" smtClean="0"/>
              <a:pPr/>
              <a:t>25.04.2024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B3C4C9B-722D-3330-DF6F-A7F06EDF9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E7F517F-B173-8BED-07BB-903E21EBE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AB28-BB5E-44F4-A4E5-B9DB12CCEA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31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48B19CB-0715-37F3-3C9C-9D19AC3FD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546" y="555802"/>
            <a:ext cx="15525572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99644B8-186A-1BAD-6F78-7E1E1F25A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7546" y="2779007"/>
            <a:ext cx="15525572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1642B3E-B278-E565-7754-586BBA0A72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37546" y="9675778"/>
            <a:ext cx="405014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74520-426D-440D-B85B-126072BF75F6}" type="datetimeFigureOut">
              <a:rPr lang="tr-TR" smtClean="0"/>
              <a:pPr/>
              <a:t>25.04.2024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B649E80-AEB4-A370-1E53-2A95736F2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2720" y="9675778"/>
            <a:ext cx="6075224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277A6BA-FCDE-8162-7AAA-3AF3F47D8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712968" y="9675778"/>
            <a:ext cx="405014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8AB28-BB5E-44F4-A4E5-B9DB12CCEA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564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1350020" rtl="0" eaLnBrk="1" latinLnBrk="0" hangingPunct="1">
        <a:lnSpc>
          <a:spcPct val="90000"/>
        </a:lnSpc>
        <a:spcBef>
          <a:spcPct val="0"/>
        </a:spcBef>
        <a:buNone/>
        <a:defRPr sz="64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505" indent="-337505" algn="l" defTabSz="135002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1pPr>
      <a:lvl2pPr marL="101251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68752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3pPr>
      <a:lvl4pPr marL="236253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303754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71255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756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257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758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01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02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03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04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05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06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507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008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50083" y="1708485"/>
            <a:ext cx="13500497" cy="4670543"/>
          </a:xfrm>
        </p:spPr>
        <p:txBody>
          <a:bodyPr>
            <a:normAutofit/>
          </a:bodyPr>
          <a:lstStyle/>
          <a:p>
            <a:br>
              <a:rPr lang="tr-TR" b="1" dirty="0">
                <a:solidFill>
                  <a:schemeClr val="tx2"/>
                </a:solidFill>
              </a:rPr>
            </a:br>
            <a:r>
              <a:rPr lang="tr-TR" b="1" dirty="0">
                <a:solidFill>
                  <a:schemeClr val="tx2"/>
                </a:solidFill>
              </a:rPr>
              <a:t>2024 </a:t>
            </a:r>
            <a:r>
              <a:rPr lang="tr-TR" b="1" dirty="0"/>
              <a:t>MM TEDAVİ ALGORİTMALARI</a:t>
            </a:r>
            <a:endParaRPr lang="tr-T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59BF5-F36F-387E-FD6E-79353026C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/>
              <a:t>KAYNAKÇA: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A0FC3-3302-0400-0CE9-4A1EBA6FF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Rosinol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Beksac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Zamagni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E, et al. Expert review on soft-tissue plasmacytomas in multiple myeloma: definition, disease assessment and treatment considerations.  British J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Haematol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 Aug;194(3):496-507.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Beksac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Tuglular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T, Gay F, et al. Treatment with Daratumumab Plus Bortezomib, Cyclophosphamide, and Dexamethasone May Result in Both Hematologic and Metabolic Complete Response to Achieve Long-Term Progression Free Survival Among Patients Presenting with Extra-Medullary Disease: A European Myeloma Network Study (EMN19). Blood 2023;142(1):1-5.</a:t>
            </a:r>
          </a:p>
          <a:p>
            <a:pPr marL="742950" indent="-742950">
              <a:buFont typeface="+mj-lt"/>
              <a:buAutoNum type="arabicPeriod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733687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BD6ED-A7F7-D196-43FD-DFBAA167B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Figür-5: </a:t>
            </a:r>
            <a:r>
              <a:rPr lang="tr-TR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Primer</a:t>
            </a: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Plazma Hücreli Lösemide Tedavi Algoritması</a:t>
            </a:r>
            <a:endParaRPr lang="en-TR" sz="8800" dirty="0"/>
          </a:p>
        </p:txBody>
      </p:sp>
    </p:spTree>
    <p:extLst>
      <p:ext uri="{BB962C8B-B14F-4D97-AF65-F5344CB8AC3E}">
        <p14:creationId xmlns:p14="http://schemas.microsoft.com/office/powerpoint/2010/main" val="2350381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89C83F-AC77-3CE6-347A-627BF9FE4539}"/>
              </a:ext>
            </a:extLst>
          </p:cNvPr>
          <p:cNvSpPr txBox="1"/>
          <p:nvPr/>
        </p:nvSpPr>
        <p:spPr>
          <a:xfrm>
            <a:off x="6824497" y="427173"/>
            <a:ext cx="456297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PRIMER PLAZMA HÜCRELI LÖSEMİ</a:t>
            </a:r>
            <a:endParaRPr lang="x-none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583E47-F3B3-CD75-72F9-FE0495AEFD78}"/>
              </a:ext>
            </a:extLst>
          </p:cNvPr>
          <p:cNvSpPr txBox="1"/>
          <p:nvPr/>
        </p:nvSpPr>
        <p:spPr>
          <a:xfrm>
            <a:off x="2834639" y="1627632"/>
            <a:ext cx="322255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/>
              <a:t>Nakil adayı/</a:t>
            </a:r>
            <a:r>
              <a:rPr lang="tr-TR" sz="2000" b="1" dirty="0"/>
              <a:t>kırılgan olmayan</a:t>
            </a:r>
            <a:endParaRPr lang="x-none" sz="2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AF8AB6-7452-9019-1712-93FEFB3A3A81}"/>
              </a:ext>
            </a:extLst>
          </p:cNvPr>
          <p:cNvSpPr txBox="1"/>
          <p:nvPr/>
        </p:nvSpPr>
        <p:spPr>
          <a:xfrm>
            <a:off x="13858430" y="1627632"/>
            <a:ext cx="322256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 dirty="0"/>
              <a:t>Nakil adayı </a:t>
            </a:r>
            <a:r>
              <a:rPr lang="x-none" sz="2000" b="1"/>
              <a:t>olmayan /kırılgan</a:t>
            </a:r>
            <a:endParaRPr lang="x-none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D38074-482C-DC19-E182-86F24E80354C}"/>
              </a:ext>
            </a:extLst>
          </p:cNvPr>
          <p:cNvSpPr txBox="1"/>
          <p:nvPr/>
        </p:nvSpPr>
        <p:spPr>
          <a:xfrm>
            <a:off x="2139696" y="2724912"/>
            <a:ext cx="4242816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 dirty="0"/>
              <a:t>                   </a:t>
            </a:r>
            <a:r>
              <a:rPr lang="x-none" sz="2400" b="1" u="sng" dirty="0"/>
              <a:t>İndüksiyon</a:t>
            </a:r>
          </a:p>
          <a:p>
            <a:r>
              <a:rPr lang="tr-TR" sz="2000" b="1" dirty="0"/>
              <a:t>3’lü </a:t>
            </a:r>
            <a:r>
              <a:rPr lang="x-none" sz="2000" b="1"/>
              <a:t>kombinasyonlar </a:t>
            </a:r>
            <a:r>
              <a:rPr lang="x-none" sz="2000" b="1" dirty="0"/>
              <a:t>(VRd</a:t>
            </a:r>
            <a:r>
              <a:rPr lang="x-none" sz="2000" b="1"/>
              <a:t>, KRd)</a:t>
            </a:r>
            <a:r>
              <a:rPr lang="tr-TR" sz="2000" b="1" dirty="0"/>
              <a:t> veya </a:t>
            </a:r>
            <a:r>
              <a:rPr lang="x-none" sz="2000" b="1"/>
              <a:t>Dara-temelli </a:t>
            </a:r>
            <a:r>
              <a:rPr lang="x-none" sz="2000" b="1" dirty="0"/>
              <a:t>tedaviler, </a:t>
            </a:r>
          </a:p>
          <a:p>
            <a:r>
              <a:rPr lang="x-none" sz="2000" b="1" dirty="0"/>
              <a:t>VRd/KRd-PACE, hyperCVAD-R, eğer hızlı </a:t>
            </a:r>
            <a:r>
              <a:rPr lang="x-none" sz="2000" b="1"/>
              <a:t>sitoredüksiyon gerekiyorsa</a:t>
            </a:r>
            <a:endParaRPr lang="x-none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F2CE70-36BB-365D-550B-CD0C11AB149A}"/>
              </a:ext>
            </a:extLst>
          </p:cNvPr>
          <p:cNvSpPr txBox="1"/>
          <p:nvPr/>
        </p:nvSpPr>
        <p:spPr>
          <a:xfrm>
            <a:off x="1694224" y="5066003"/>
            <a:ext cx="86609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/>
              <a:t>OKHN</a:t>
            </a:r>
            <a:endParaRPr lang="x-none" sz="2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34EEAC-CDD7-D25D-D918-F8D62DE17589}"/>
              </a:ext>
            </a:extLst>
          </p:cNvPr>
          <p:cNvSpPr txBox="1"/>
          <p:nvPr/>
        </p:nvSpPr>
        <p:spPr>
          <a:xfrm>
            <a:off x="4613847" y="5066003"/>
            <a:ext cx="486035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 dirty="0"/>
              <a:t>Eğer uygun verici varsa </a:t>
            </a:r>
            <a:r>
              <a:rPr lang="x-none" sz="2000" b="1"/>
              <a:t>ikisi de</a:t>
            </a:r>
            <a:r>
              <a:rPr lang="tr-TR" sz="2000" b="1" dirty="0"/>
              <a:t> </a:t>
            </a:r>
            <a:r>
              <a:rPr lang="x-none" sz="2000" b="1"/>
              <a:t>düşünülebilir</a:t>
            </a:r>
            <a:endParaRPr lang="x-none" sz="2000" b="1" baseline="30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B96093-D2C1-825A-14DA-E51511E195DD}"/>
              </a:ext>
            </a:extLst>
          </p:cNvPr>
          <p:cNvSpPr txBox="1"/>
          <p:nvPr/>
        </p:nvSpPr>
        <p:spPr>
          <a:xfrm>
            <a:off x="1194403" y="6240611"/>
            <a:ext cx="2843784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 dirty="0"/>
              <a:t>PI/IMID ikili/üçlü konsolidasyon, ardından </a:t>
            </a:r>
            <a:r>
              <a:rPr lang="x-none" sz="2000" b="1"/>
              <a:t>progresyona </a:t>
            </a:r>
            <a:r>
              <a:rPr lang="tr-TR" sz="2000" b="1" dirty="0"/>
              <a:t>dek </a:t>
            </a:r>
            <a:r>
              <a:rPr lang="x-none" sz="2000" b="1"/>
              <a:t>veya </a:t>
            </a:r>
            <a:r>
              <a:rPr lang="x-none" sz="2000" b="1" dirty="0"/>
              <a:t>tolere edildiği </a:t>
            </a:r>
            <a:r>
              <a:rPr lang="x-none" sz="2000" b="1"/>
              <a:t>sürece idame</a:t>
            </a:r>
            <a:r>
              <a:rPr lang="tr-TR" sz="2000" b="1" dirty="0"/>
              <a:t> tedavisi</a:t>
            </a:r>
            <a:endParaRPr lang="x-none" sz="2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94FA74-A869-B381-39E8-2BB0066BFD1D}"/>
              </a:ext>
            </a:extLst>
          </p:cNvPr>
          <p:cNvSpPr txBox="1"/>
          <p:nvPr/>
        </p:nvSpPr>
        <p:spPr>
          <a:xfrm>
            <a:off x="4717818" y="6045617"/>
            <a:ext cx="284378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Ardışık OKHN + </a:t>
            </a:r>
            <a:r>
              <a:rPr lang="x-none" sz="2000" b="1"/>
              <a:t>indirgenmiş </a:t>
            </a:r>
            <a:r>
              <a:rPr lang="x-none" sz="2000" b="1" dirty="0"/>
              <a:t>yoğunlukta Allo-HKHN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7283A1-5A56-7048-366D-AF5A92A5320E}"/>
              </a:ext>
            </a:extLst>
          </p:cNvPr>
          <p:cNvSpPr txBox="1"/>
          <p:nvPr/>
        </p:nvSpPr>
        <p:spPr>
          <a:xfrm>
            <a:off x="8620178" y="6040215"/>
            <a:ext cx="124322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/>
              <a:t>Allo-HKHN</a:t>
            </a:r>
            <a:endParaRPr lang="x-none" sz="2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349F7A-EEE2-76FE-F3BC-12B99DB7D4D9}"/>
              </a:ext>
            </a:extLst>
          </p:cNvPr>
          <p:cNvSpPr txBox="1"/>
          <p:nvPr/>
        </p:nvSpPr>
        <p:spPr>
          <a:xfrm>
            <a:off x="6621198" y="7640784"/>
            <a:ext cx="188080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 dirty="0"/>
              <a:t>PI/IMID ile idame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675D81-4400-EF26-C136-6D83F7D0C91F}"/>
              </a:ext>
            </a:extLst>
          </p:cNvPr>
          <p:cNvSpPr txBox="1"/>
          <p:nvPr/>
        </p:nvSpPr>
        <p:spPr>
          <a:xfrm>
            <a:off x="13386816" y="2694432"/>
            <a:ext cx="4082477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 dirty="0"/>
              <a:t>                   </a:t>
            </a:r>
            <a:r>
              <a:rPr lang="x-none" sz="2400" b="1" u="sng" dirty="0"/>
              <a:t>İndüksiyon</a:t>
            </a:r>
          </a:p>
          <a:p>
            <a:r>
              <a:rPr lang="tr-TR" sz="2000" b="1" dirty="0"/>
              <a:t>3’lü </a:t>
            </a:r>
            <a:r>
              <a:rPr lang="x-none" sz="2000" b="1"/>
              <a:t>kombinasyon </a:t>
            </a:r>
            <a:r>
              <a:rPr lang="x-none" sz="2000" b="1" dirty="0"/>
              <a:t>(</a:t>
            </a:r>
            <a:r>
              <a:rPr lang="x-none" sz="2000" b="1"/>
              <a:t>VRd)</a:t>
            </a:r>
            <a:r>
              <a:rPr lang="tr-TR" sz="2000" b="1" dirty="0"/>
              <a:t> veya</a:t>
            </a:r>
            <a:endParaRPr lang="x-none" b="1" dirty="0"/>
          </a:p>
          <a:p>
            <a:r>
              <a:rPr lang="x-none" sz="2000" b="1" dirty="0"/>
              <a:t>VRd + Doxil </a:t>
            </a:r>
            <a:r>
              <a:rPr lang="x-none" sz="2000" b="1"/>
              <a:t>veya </a:t>
            </a:r>
            <a:r>
              <a:rPr lang="tr-TR" sz="2000" b="1" dirty="0" err="1"/>
              <a:t>siklofosfamid</a:t>
            </a:r>
            <a:r>
              <a:rPr lang="x-none" sz="2000" b="1"/>
              <a:t> </a:t>
            </a:r>
            <a:r>
              <a:rPr lang="x-none" sz="2000" b="1" dirty="0"/>
              <a:t>eğer hızlı sitoredüksiyon gerekiyorsa</a:t>
            </a:r>
          </a:p>
          <a:p>
            <a:endParaRPr lang="x-none" sz="20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808986-A506-0651-1FE2-AB2AF2D28EA7}"/>
              </a:ext>
            </a:extLst>
          </p:cNvPr>
          <p:cNvSpPr txBox="1"/>
          <p:nvPr/>
        </p:nvSpPr>
        <p:spPr>
          <a:xfrm>
            <a:off x="13386816" y="5528978"/>
            <a:ext cx="374904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 dirty="0"/>
              <a:t>PI/IMID ikili/üçlü konsolidasyon, ardından progresyona veya tolere edildiği </a:t>
            </a:r>
            <a:r>
              <a:rPr lang="x-none" sz="2000" b="1"/>
              <a:t>sürece idame</a:t>
            </a:r>
            <a:endParaRPr lang="x-none" sz="2000" b="1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0430FED-3DA9-7CD8-A055-A04C660A628A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4445916" y="2027742"/>
            <a:ext cx="0" cy="593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EED4E23-F819-D970-6751-9E3890FC9B49}"/>
              </a:ext>
            </a:extLst>
          </p:cNvPr>
          <p:cNvCxnSpPr>
            <a:stCxn id="6" idx="2"/>
          </p:cNvCxnSpPr>
          <p:nvPr/>
        </p:nvCxnSpPr>
        <p:spPr>
          <a:xfrm flipH="1">
            <a:off x="2349795" y="4417683"/>
            <a:ext cx="1911309" cy="483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BDAC8D8-0FC9-65A5-342B-EAC78C0CDF9A}"/>
              </a:ext>
            </a:extLst>
          </p:cNvPr>
          <p:cNvCxnSpPr>
            <a:stCxn id="6" idx="2"/>
          </p:cNvCxnSpPr>
          <p:nvPr/>
        </p:nvCxnSpPr>
        <p:spPr>
          <a:xfrm>
            <a:off x="4261104" y="4417683"/>
            <a:ext cx="1682496" cy="483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3D9C6B4-BC45-AA71-AAFF-83697C241736}"/>
              </a:ext>
            </a:extLst>
          </p:cNvPr>
          <p:cNvCxnSpPr/>
          <p:nvPr/>
        </p:nvCxnSpPr>
        <p:spPr>
          <a:xfrm>
            <a:off x="2127272" y="5528978"/>
            <a:ext cx="0" cy="574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99D2BC1-B93F-0690-720A-80F342357E75}"/>
              </a:ext>
            </a:extLst>
          </p:cNvPr>
          <p:cNvCxnSpPr/>
          <p:nvPr/>
        </p:nvCxnSpPr>
        <p:spPr>
          <a:xfrm flipH="1">
            <a:off x="6057192" y="5568763"/>
            <a:ext cx="866096" cy="361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C3D6972-E8E7-E54E-A44D-D2DA184F5E38}"/>
              </a:ext>
            </a:extLst>
          </p:cNvPr>
          <p:cNvCxnSpPr/>
          <p:nvPr/>
        </p:nvCxnSpPr>
        <p:spPr>
          <a:xfrm>
            <a:off x="8033076" y="5568763"/>
            <a:ext cx="967255" cy="361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A49AE8F-067F-D953-6991-D9580E59002D}"/>
              </a:ext>
            </a:extLst>
          </p:cNvPr>
          <p:cNvCxnSpPr>
            <a:cxnSpLocks/>
          </p:cNvCxnSpPr>
          <p:nvPr/>
        </p:nvCxnSpPr>
        <p:spPr>
          <a:xfrm flipH="1">
            <a:off x="8179384" y="6748101"/>
            <a:ext cx="674637" cy="75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2CC9B97-0923-482E-FCB0-D3D61DFBEA8A}"/>
              </a:ext>
            </a:extLst>
          </p:cNvPr>
          <p:cNvCxnSpPr/>
          <p:nvPr/>
        </p:nvCxnSpPr>
        <p:spPr>
          <a:xfrm>
            <a:off x="6452011" y="7056219"/>
            <a:ext cx="610937" cy="487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A0578F4-B879-22D6-5E2C-76F0B7491BFE}"/>
              </a:ext>
            </a:extLst>
          </p:cNvPr>
          <p:cNvCxnSpPr/>
          <p:nvPr/>
        </p:nvCxnSpPr>
        <p:spPr>
          <a:xfrm>
            <a:off x="4517136" y="892470"/>
            <a:ext cx="0" cy="607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D71DD1D-69F5-43E9-7E54-78F4436426A5}"/>
              </a:ext>
            </a:extLst>
          </p:cNvPr>
          <p:cNvCxnSpPr>
            <a:cxnSpLocks/>
          </p:cNvCxnSpPr>
          <p:nvPr/>
        </p:nvCxnSpPr>
        <p:spPr>
          <a:xfrm>
            <a:off x="15261336" y="877632"/>
            <a:ext cx="0" cy="675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5A828D6-0D87-E40F-B5FC-5FD37D7AEF3F}"/>
              </a:ext>
            </a:extLst>
          </p:cNvPr>
          <p:cNvCxnSpPr>
            <a:cxnSpLocks/>
          </p:cNvCxnSpPr>
          <p:nvPr/>
        </p:nvCxnSpPr>
        <p:spPr>
          <a:xfrm>
            <a:off x="15261336" y="4387203"/>
            <a:ext cx="0" cy="907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42">
            <a:extLst>
              <a:ext uri="{FF2B5EF4-FFF2-40B4-BE49-F238E27FC236}">
                <a16:creationId xmlns:a16="http://schemas.microsoft.com/office/drawing/2014/main" id="{5EE8E9BD-B2B9-CB32-AFA1-D8A0DC7B053C}"/>
              </a:ext>
            </a:extLst>
          </p:cNvPr>
          <p:cNvCxnSpPr>
            <a:cxnSpLocks/>
          </p:cNvCxnSpPr>
          <p:nvPr/>
        </p:nvCxnSpPr>
        <p:spPr>
          <a:xfrm>
            <a:off x="15261336" y="2137144"/>
            <a:ext cx="0" cy="424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19">
            <a:extLst>
              <a:ext uri="{FF2B5EF4-FFF2-40B4-BE49-F238E27FC236}">
                <a16:creationId xmlns:a16="http://schemas.microsoft.com/office/drawing/2014/main" id="{6DCF640A-44B4-EB05-B9B7-DF1A52F6178D}"/>
              </a:ext>
            </a:extLst>
          </p:cNvPr>
          <p:cNvCxnSpPr>
            <a:cxnSpLocks/>
          </p:cNvCxnSpPr>
          <p:nvPr/>
        </p:nvCxnSpPr>
        <p:spPr>
          <a:xfrm flipH="1">
            <a:off x="4517136" y="877632"/>
            <a:ext cx="10744200" cy="14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127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59BF5-F36F-387E-FD6E-79353026C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/>
              <a:t>KAYNAKÇA: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A0FC3-3302-0400-0CE9-4A1EBA6FF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65" y="2796592"/>
            <a:ext cx="16505331" cy="6623703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Van de </a:t>
            </a:r>
            <a:r>
              <a:rPr lang="en-US" sz="20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Donk</a:t>
            </a:r>
            <a:r>
              <a:rPr lang="en-US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NWCJ, </a:t>
            </a:r>
            <a:r>
              <a:rPr lang="en-US" sz="20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Minnema</a:t>
            </a:r>
            <a:r>
              <a:rPr lang="en-US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MC, van der Holt B, et al. Treatment of primary plasma cell leukemia with carfilzomib and lenalidomide-based therapy (EMN12/HOVON-129): final analysis of a non-randomized, </a:t>
            </a:r>
            <a:r>
              <a:rPr lang="en-US" sz="20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multicentre</a:t>
            </a:r>
            <a:r>
              <a:rPr lang="en-US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phase 2 study.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Lancet Oncol 2023; 24: 1119–33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Musto P,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R. Plasma cell leukemia: another piece of the puzzle.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Haematologica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2023; 108 (4):941-944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Gowin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Skerget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S, Keats JJ, et al. Plasma cell leukemia: A review of the molecular classification, diagnosis, and evidence-based treatment. Leukemia Research 2021;111:106687</a:t>
            </a:r>
          </a:p>
          <a:p>
            <a:pPr marL="742950" indent="-742950">
              <a:buFont typeface="+mj-lt"/>
              <a:buAutoNum type="arabicPeriod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427304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BD6ED-A7F7-D196-43FD-DFBAA167B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Figür-1: Yeni Tanı Almış Nakil Adayı </a:t>
            </a:r>
            <a:r>
              <a:rPr lang="tr-TR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Multiple</a:t>
            </a: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Myelomda</a:t>
            </a: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Tedavi Algoritması</a:t>
            </a:r>
            <a:endParaRPr lang="en-TR" sz="8800" dirty="0"/>
          </a:p>
        </p:txBody>
      </p:sp>
    </p:spTree>
    <p:extLst>
      <p:ext uri="{BB962C8B-B14F-4D97-AF65-F5344CB8AC3E}">
        <p14:creationId xmlns:p14="http://schemas.microsoft.com/office/powerpoint/2010/main" val="217408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857303-6CE5-48B7-5CDA-DF96B45CA118}"/>
              </a:ext>
            </a:extLst>
          </p:cNvPr>
          <p:cNvSpPr txBox="1"/>
          <p:nvPr/>
        </p:nvSpPr>
        <p:spPr>
          <a:xfrm>
            <a:off x="7911567" y="109570"/>
            <a:ext cx="265455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b="1"/>
              <a:t>        </a:t>
            </a:r>
            <a:r>
              <a:rPr lang="tr-TR" sz="2400" b="1" dirty="0"/>
              <a:t>Yeni Tanı </a:t>
            </a:r>
            <a:r>
              <a:rPr lang="x-none" sz="2400" b="1"/>
              <a:t>MM</a:t>
            </a:r>
            <a:endParaRPr lang="x-none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350CEB-7B80-13A2-84A8-05604348D197}"/>
              </a:ext>
            </a:extLst>
          </p:cNvPr>
          <p:cNvSpPr txBox="1"/>
          <p:nvPr/>
        </p:nvSpPr>
        <p:spPr>
          <a:xfrm>
            <a:off x="3609687" y="1040725"/>
            <a:ext cx="19872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/>
              <a:t>      </a:t>
            </a:r>
            <a:r>
              <a:rPr lang="tr-TR" sz="2000" b="1" dirty="0"/>
              <a:t>Nakil adayı</a:t>
            </a:r>
            <a:r>
              <a:rPr lang="tr-TR" sz="2000" b="1" baseline="30000" dirty="0"/>
              <a:t>+</a:t>
            </a:r>
            <a:endParaRPr lang="x-none" sz="2000" b="1" baseline="30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11DCAB-8FEE-AE66-8DAD-D1910C7B8F87}"/>
              </a:ext>
            </a:extLst>
          </p:cNvPr>
          <p:cNvSpPr txBox="1"/>
          <p:nvPr/>
        </p:nvSpPr>
        <p:spPr>
          <a:xfrm>
            <a:off x="13114929" y="1298904"/>
            <a:ext cx="310709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Nakil için uygun değil</a:t>
            </a:r>
            <a:endParaRPr lang="x-none" sz="2000" b="1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02EB2C5-49E9-7493-F7AA-E81763093226}"/>
              </a:ext>
            </a:extLst>
          </p:cNvPr>
          <p:cNvCxnSpPr>
            <a:cxnSpLocks/>
          </p:cNvCxnSpPr>
          <p:nvPr/>
        </p:nvCxnSpPr>
        <p:spPr>
          <a:xfrm flipH="1" flipV="1">
            <a:off x="4922017" y="576195"/>
            <a:ext cx="4758744" cy="9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D27D7D8-FC11-F100-1CB0-68E20DB3DAE8}"/>
              </a:ext>
            </a:extLst>
          </p:cNvPr>
          <p:cNvCxnSpPr>
            <a:cxnSpLocks/>
          </p:cNvCxnSpPr>
          <p:nvPr/>
        </p:nvCxnSpPr>
        <p:spPr>
          <a:xfrm>
            <a:off x="4922017" y="578229"/>
            <a:ext cx="1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3B95C09-4D5A-4D20-EEE3-F2675F9D4ABE}"/>
              </a:ext>
            </a:extLst>
          </p:cNvPr>
          <p:cNvCxnSpPr>
            <a:cxnSpLocks/>
          </p:cNvCxnSpPr>
          <p:nvPr/>
        </p:nvCxnSpPr>
        <p:spPr>
          <a:xfrm>
            <a:off x="9680761" y="591066"/>
            <a:ext cx="4711961" cy="19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2E1C4E3-6423-4138-3F93-2C4A452B8352}"/>
              </a:ext>
            </a:extLst>
          </p:cNvPr>
          <p:cNvSpPr txBox="1"/>
          <p:nvPr/>
        </p:nvSpPr>
        <p:spPr>
          <a:xfrm>
            <a:off x="1344483" y="1712071"/>
            <a:ext cx="1691387" cy="2954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200" b="1" dirty="0"/>
              <a:t>Yüksek </a:t>
            </a:r>
            <a:r>
              <a:rPr lang="tr-TR" sz="2200" b="1" dirty="0" err="1"/>
              <a:t>ri</a:t>
            </a:r>
            <a:r>
              <a:rPr lang="x-none" sz="2200" b="1"/>
              <a:t>sk</a:t>
            </a:r>
          </a:p>
          <a:p>
            <a:r>
              <a:rPr lang="x-none" sz="2000" b="1"/>
              <a:t> </a:t>
            </a:r>
          </a:p>
          <a:p>
            <a:r>
              <a:rPr lang="x-none" b="1"/>
              <a:t>D-KR</a:t>
            </a:r>
            <a:r>
              <a:rPr lang="tr-TR" b="1" dirty="0"/>
              <a:t>d</a:t>
            </a:r>
            <a:endParaRPr lang="x-none" b="1" dirty="0"/>
          </a:p>
          <a:p>
            <a:r>
              <a:rPr lang="x-none" b="1"/>
              <a:t>D-VR</a:t>
            </a:r>
            <a:r>
              <a:rPr lang="tr-TR" b="1" dirty="0"/>
              <a:t>d</a:t>
            </a:r>
            <a:endParaRPr lang="x-none" b="1" dirty="0"/>
          </a:p>
          <a:p>
            <a:r>
              <a:rPr lang="x-none" b="1"/>
              <a:t>D-VT</a:t>
            </a:r>
            <a:r>
              <a:rPr lang="tr-TR" b="1" dirty="0"/>
              <a:t>d</a:t>
            </a:r>
          </a:p>
          <a:p>
            <a:r>
              <a:rPr lang="tr-TR" b="1" dirty="0"/>
              <a:t>D-</a:t>
            </a:r>
            <a:r>
              <a:rPr lang="tr-TR" b="1" dirty="0" err="1"/>
              <a:t>VCd</a:t>
            </a:r>
            <a:endParaRPr lang="tr-TR" b="1" dirty="0"/>
          </a:p>
          <a:p>
            <a:r>
              <a:rPr lang="x-none" b="1" dirty="0"/>
              <a:t>D-KRCd</a:t>
            </a:r>
          </a:p>
          <a:p>
            <a:r>
              <a:rPr lang="x-none" b="1" dirty="0"/>
              <a:t>D-Rd</a:t>
            </a:r>
          </a:p>
          <a:p>
            <a:r>
              <a:rPr lang="x-none" b="1"/>
              <a:t>VR</a:t>
            </a:r>
            <a:r>
              <a:rPr lang="tr-TR" b="1" dirty="0"/>
              <a:t>d</a:t>
            </a:r>
          </a:p>
          <a:p>
            <a:r>
              <a:rPr lang="x-none" b="1" dirty="0"/>
              <a:t>KRd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3087A7B-4FFF-8C01-C4C1-68940EEA2C2F}"/>
              </a:ext>
            </a:extLst>
          </p:cNvPr>
          <p:cNvSpPr txBox="1"/>
          <p:nvPr/>
        </p:nvSpPr>
        <p:spPr>
          <a:xfrm>
            <a:off x="6069073" y="1433240"/>
            <a:ext cx="1866080" cy="38472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400" b="1"/>
              <a:t>Standar</a:t>
            </a:r>
            <a:r>
              <a:rPr lang="tr-TR" sz="2400" b="1" dirty="0"/>
              <a:t>t </a:t>
            </a:r>
            <a:r>
              <a:rPr lang="x-none" sz="2400" b="1"/>
              <a:t>risk</a:t>
            </a:r>
            <a:endParaRPr lang="x-none" sz="2400" b="1" dirty="0"/>
          </a:p>
          <a:p>
            <a:endParaRPr lang="x-none" sz="2000" dirty="0"/>
          </a:p>
          <a:p>
            <a:r>
              <a:rPr lang="x-none" sz="2000" b="1"/>
              <a:t>D-VR</a:t>
            </a:r>
            <a:r>
              <a:rPr lang="tr-TR" sz="2000" b="1" dirty="0"/>
              <a:t>d</a:t>
            </a:r>
            <a:endParaRPr lang="x-none" sz="2000" b="1" dirty="0"/>
          </a:p>
          <a:p>
            <a:r>
              <a:rPr lang="x-none" sz="2000" b="1"/>
              <a:t>D-VT</a:t>
            </a:r>
            <a:r>
              <a:rPr lang="tr-TR" sz="2000" b="1" dirty="0"/>
              <a:t>d</a:t>
            </a:r>
          </a:p>
          <a:p>
            <a:r>
              <a:rPr lang="tr-TR" sz="2000" b="1" dirty="0"/>
              <a:t>D-</a:t>
            </a:r>
            <a:r>
              <a:rPr lang="tr-TR" sz="2000" b="1" dirty="0" err="1"/>
              <a:t>VCd</a:t>
            </a:r>
            <a:endParaRPr lang="tr-TR" sz="2000" b="1" dirty="0"/>
          </a:p>
          <a:p>
            <a:r>
              <a:rPr lang="x-none" sz="2000" b="1" dirty="0"/>
              <a:t>D-Rd</a:t>
            </a:r>
          </a:p>
          <a:p>
            <a:r>
              <a:rPr lang="x-none" sz="2000" b="1"/>
              <a:t>VR</a:t>
            </a:r>
            <a:r>
              <a:rPr lang="tr-TR" sz="2000" b="1" dirty="0"/>
              <a:t>d</a:t>
            </a:r>
          </a:p>
          <a:p>
            <a:r>
              <a:rPr lang="tr-TR" sz="2000" b="1" dirty="0" err="1"/>
              <a:t>KCd</a:t>
            </a:r>
            <a:endParaRPr lang="tr-TR" sz="2000" b="1" dirty="0"/>
          </a:p>
          <a:p>
            <a:r>
              <a:rPr lang="tr-TR" sz="2000" b="1" dirty="0"/>
              <a:t>Yukarıdakilere erişilemiyorsa</a:t>
            </a:r>
            <a:endParaRPr lang="x-none" sz="2000" b="1" dirty="0"/>
          </a:p>
          <a:p>
            <a:r>
              <a:rPr lang="x-none" sz="2000" b="1"/>
              <a:t>VT</a:t>
            </a:r>
            <a:r>
              <a:rPr lang="tr-TR" sz="2000" b="1" dirty="0"/>
              <a:t>d</a:t>
            </a:r>
            <a:endParaRPr lang="x-none" sz="2000" b="1" dirty="0"/>
          </a:p>
          <a:p>
            <a:r>
              <a:rPr lang="x-none" sz="2000" b="1"/>
              <a:t>VC</a:t>
            </a:r>
            <a:r>
              <a:rPr lang="tr-TR" sz="2000" b="1" dirty="0"/>
              <a:t>d</a:t>
            </a:r>
            <a:endParaRPr lang="x-none" sz="20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1B0B37-4154-EBB3-7BC6-5C892DE8C661}"/>
              </a:ext>
            </a:extLst>
          </p:cNvPr>
          <p:cNvSpPr txBox="1"/>
          <p:nvPr/>
        </p:nvSpPr>
        <p:spPr>
          <a:xfrm>
            <a:off x="2234493" y="5727471"/>
            <a:ext cx="383458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   </a:t>
            </a:r>
            <a:r>
              <a:rPr lang="x-none" sz="2000" b="1"/>
              <a:t>4-6 </a:t>
            </a:r>
            <a:r>
              <a:rPr lang="tr-TR" sz="2000" b="1" dirty="0"/>
              <a:t>kür indüksiyon/</a:t>
            </a:r>
            <a:r>
              <a:rPr lang="tr-TR" sz="2000" b="1" dirty="0" err="1"/>
              <a:t>mobilizasyon</a:t>
            </a:r>
            <a:endParaRPr lang="x-none" sz="20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5BA3E6-0D63-61C4-3BCD-16062BA2B2F7}"/>
              </a:ext>
            </a:extLst>
          </p:cNvPr>
          <p:cNvSpPr txBox="1"/>
          <p:nvPr/>
        </p:nvSpPr>
        <p:spPr>
          <a:xfrm>
            <a:off x="4294137" y="6802768"/>
            <a:ext cx="91162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Hayır</a:t>
            </a:r>
            <a:endParaRPr lang="x-none" sz="200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04C6D87-046F-2AD3-5D76-447D2175FE09}"/>
              </a:ext>
            </a:extLst>
          </p:cNvPr>
          <p:cNvSpPr txBox="1"/>
          <p:nvPr/>
        </p:nvSpPr>
        <p:spPr>
          <a:xfrm>
            <a:off x="1652241" y="6802768"/>
            <a:ext cx="73277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Evet</a:t>
            </a:r>
            <a:endParaRPr lang="x-none" sz="2000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00AC11-D9A1-DF08-9D7B-86264BEB0A5D}"/>
              </a:ext>
            </a:extLst>
          </p:cNvPr>
          <p:cNvSpPr txBox="1"/>
          <p:nvPr/>
        </p:nvSpPr>
        <p:spPr>
          <a:xfrm>
            <a:off x="1500114" y="7421859"/>
            <a:ext cx="126836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OKHN</a:t>
            </a:r>
            <a:r>
              <a:rPr lang="x-none" sz="2000" b="1"/>
              <a:t>***</a:t>
            </a:r>
            <a:endParaRPr lang="x-none" sz="2000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5DBB98-BAFE-B6EF-BF18-CC0F430295C2}"/>
              </a:ext>
            </a:extLst>
          </p:cNvPr>
          <p:cNvSpPr txBox="1"/>
          <p:nvPr/>
        </p:nvSpPr>
        <p:spPr>
          <a:xfrm>
            <a:off x="4715960" y="9840820"/>
            <a:ext cx="3195607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İdame tedavisi</a:t>
            </a:r>
            <a:r>
              <a:rPr lang="tr-TR" sz="2000" b="1" baseline="30000" dirty="0"/>
              <a:t>⨡</a:t>
            </a:r>
            <a:r>
              <a:rPr lang="x-none" sz="2000" b="1"/>
              <a:t> (</a:t>
            </a:r>
            <a:r>
              <a:rPr lang="tr-TR" sz="2000" b="1" dirty="0"/>
              <a:t>en az 2 yıl)</a:t>
            </a:r>
            <a:endParaRPr lang="x-none" sz="20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B0AD55F-41CA-7FF7-489D-AE4B56A3A3DC}"/>
              </a:ext>
            </a:extLst>
          </p:cNvPr>
          <p:cNvSpPr txBox="1"/>
          <p:nvPr/>
        </p:nvSpPr>
        <p:spPr>
          <a:xfrm>
            <a:off x="6439061" y="6792742"/>
            <a:ext cx="98904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OKHN</a:t>
            </a:r>
            <a:r>
              <a:rPr lang="x-none" sz="2000" b="1"/>
              <a:t>*</a:t>
            </a:r>
            <a:endParaRPr lang="x-none" sz="20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29C4B5E-4EAF-CDE7-BECC-AE685B3D46AA}"/>
              </a:ext>
            </a:extLst>
          </p:cNvPr>
          <p:cNvSpPr txBox="1"/>
          <p:nvPr/>
        </p:nvSpPr>
        <p:spPr>
          <a:xfrm>
            <a:off x="3048695" y="8351028"/>
            <a:ext cx="264690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/>
              <a:t>2 </a:t>
            </a:r>
            <a:r>
              <a:rPr lang="tr-TR" sz="2000" b="1" dirty="0"/>
              <a:t>kür konsolidasyon</a:t>
            </a:r>
            <a:r>
              <a:rPr lang="x-none" sz="2000" b="1"/>
              <a:t> </a:t>
            </a:r>
            <a:r>
              <a:rPr lang="x-none" sz="2000" b="1" dirty="0"/>
              <a:t>**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6A80838-2C2F-EEAE-725E-78EA8343B36D}"/>
              </a:ext>
            </a:extLst>
          </p:cNvPr>
          <p:cNvSpPr txBox="1"/>
          <p:nvPr/>
        </p:nvSpPr>
        <p:spPr>
          <a:xfrm>
            <a:off x="10755893" y="2631637"/>
            <a:ext cx="6385586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/>
              <a:t>* </a:t>
            </a:r>
            <a:r>
              <a:rPr lang="tr-TR" sz="2000" b="1" dirty="0"/>
              <a:t>Yüksek risk hastalıkta ilk OKHN ile derinleşen yanıt elde ediliyorsa ardışık çift OKHN yapılabilir</a:t>
            </a:r>
            <a:endParaRPr lang="x-none" sz="2000" b="1" dirty="0"/>
          </a:p>
          <a:p>
            <a:r>
              <a:rPr lang="x-none" sz="2000" b="1"/>
              <a:t>**</a:t>
            </a:r>
            <a:r>
              <a:rPr lang="tr-TR" sz="2000" b="1" dirty="0"/>
              <a:t> İndüksiyon sonrası yanıt </a:t>
            </a:r>
            <a:r>
              <a:rPr lang="x-none" sz="2000" b="1"/>
              <a:t>≥VGPR</a:t>
            </a:r>
            <a:r>
              <a:rPr lang="tr-TR" sz="2000" b="1" dirty="0"/>
              <a:t> ise aynı tedavi konsolidasyon için verilebilir </a:t>
            </a:r>
            <a:r>
              <a:rPr lang="x-none" sz="2000" b="1"/>
              <a:t> </a:t>
            </a:r>
            <a:endParaRPr lang="x-none" sz="2000" b="1" dirty="0"/>
          </a:p>
          <a:p>
            <a:r>
              <a:rPr lang="x-none" sz="2000" b="1"/>
              <a:t>*** </a:t>
            </a:r>
            <a:r>
              <a:rPr lang="tr-TR" sz="2000" b="1" dirty="0"/>
              <a:t>Hastayı bilgilendirerek, ortak karar ile ilk OKHN geciktirilebilir</a:t>
            </a:r>
            <a:endParaRPr lang="x-none" sz="20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3FA566-E4ED-C6A7-18DE-356C8307A4DB}"/>
              </a:ext>
            </a:extLst>
          </p:cNvPr>
          <p:cNvSpPr txBox="1"/>
          <p:nvPr/>
        </p:nvSpPr>
        <p:spPr>
          <a:xfrm>
            <a:off x="2385017" y="6156533"/>
            <a:ext cx="354859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/>
              <a:t>               </a:t>
            </a:r>
            <a:r>
              <a:rPr lang="x-none" sz="2000" b="1" dirty="0"/>
              <a:t>≥</a:t>
            </a:r>
            <a:r>
              <a:rPr lang="x-none" sz="2000" b="1"/>
              <a:t>VGPR (+)/MRD (-)                      </a:t>
            </a:r>
            <a:endParaRPr lang="x-none" sz="2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ED316B-111F-87B1-E878-351E2CB64F1A}"/>
              </a:ext>
            </a:extLst>
          </p:cNvPr>
          <p:cNvSpPr txBox="1"/>
          <p:nvPr/>
        </p:nvSpPr>
        <p:spPr>
          <a:xfrm>
            <a:off x="7014027" y="8290460"/>
            <a:ext cx="223958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Ardışık ikinci</a:t>
            </a:r>
            <a:r>
              <a:rPr lang="x-none" sz="2000" b="1"/>
              <a:t> </a:t>
            </a:r>
            <a:r>
              <a:rPr lang="tr-TR" sz="2000" b="1" dirty="0"/>
              <a:t>OKHN</a:t>
            </a:r>
            <a:endParaRPr lang="x-none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C042A0-AF37-377E-6CE4-C653CF1A980B}"/>
              </a:ext>
            </a:extLst>
          </p:cNvPr>
          <p:cNvSpPr txBox="1"/>
          <p:nvPr/>
        </p:nvSpPr>
        <p:spPr>
          <a:xfrm>
            <a:off x="6000544" y="7229846"/>
            <a:ext cx="223958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 dirty="0"/>
              <a:t>≥</a:t>
            </a:r>
            <a:r>
              <a:rPr lang="x-none" sz="2000" b="1"/>
              <a:t>VGPR (+)/MRD </a:t>
            </a:r>
            <a:r>
              <a:rPr lang="x-none" sz="2000" b="1" dirty="0"/>
              <a:t>(-)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758FE7-AAB3-DB11-0479-1027B5AC099E}"/>
              </a:ext>
            </a:extLst>
          </p:cNvPr>
          <p:cNvSpPr txBox="1"/>
          <p:nvPr/>
        </p:nvSpPr>
        <p:spPr>
          <a:xfrm>
            <a:off x="8240128" y="7751265"/>
            <a:ext cx="84065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Hayır</a:t>
            </a:r>
            <a:endParaRPr lang="x-none" sz="2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C13DC5-2F48-D8E7-4094-84E9B3D72DBA}"/>
              </a:ext>
            </a:extLst>
          </p:cNvPr>
          <p:cNvSpPr txBox="1"/>
          <p:nvPr/>
        </p:nvSpPr>
        <p:spPr>
          <a:xfrm>
            <a:off x="4850587" y="7751265"/>
            <a:ext cx="67777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Evet</a:t>
            </a:r>
            <a:endParaRPr lang="x-none" sz="2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EB7F4C-C0EE-C186-6216-E320584A1C3F}"/>
              </a:ext>
            </a:extLst>
          </p:cNvPr>
          <p:cNvSpPr txBox="1"/>
          <p:nvPr/>
        </p:nvSpPr>
        <p:spPr>
          <a:xfrm>
            <a:off x="10755893" y="4525920"/>
            <a:ext cx="638558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baseline="30000" dirty="0"/>
              <a:t>⨡:</a:t>
            </a:r>
            <a:r>
              <a:rPr lang="tr-TR" sz="2000" b="1" dirty="0"/>
              <a:t> Tekli tedavi veya yüksek risk hastalıkta kombinasyon tedavileri</a:t>
            </a:r>
          </a:p>
          <a:p>
            <a:r>
              <a:rPr lang="tr-TR" sz="2000" b="1" dirty="0"/>
              <a:t>(L</a:t>
            </a:r>
            <a:r>
              <a:rPr lang="x-none" sz="2000" b="1"/>
              <a:t>en</a:t>
            </a:r>
            <a:r>
              <a:rPr lang="tr-TR" sz="2000" b="1" dirty="0" err="1"/>
              <a:t>alidomid</a:t>
            </a:r>
            <a:r>
              <a:rPr lang="x-none" sz="2000" b="1"/>
              <a:t>/</a:t>
            </a:r>
            <a:r>
              <a:rPr lang="tr-TR" sz="2000" b="1" dirty="0"/>
              <a:t>B</a:t>
            </a:r>
            <a:r>
              <a:rPr lang="x-none" sz="2000" b="1"/>
              <a:t>ortezomib</a:t>
            </a:r>
            <a:r>
              <a:rPr lang="tr-TR" sz="2000" b="1" dirty="0"/>
              <a:t>/</a:t>
            </a:r>
            <a:r>
              <a:rPr lang="tr-TR" sz="2000" b="1" dirty="0" err="1"/>
              <a:t>Carfilzomib</a:t>
            </a:r>
            <a:r>
              <a:rPr lang="tr-TR" sz="2000" b="1" dirty="0"/>
              <a:t>/</a:t>
            </a:r>
            <a:r>
              <a:rPr lang="tr-TR" sz="2000" b="1" dirty="0" err="1"/>
              <a:t>Ixazomib</a:t>
            </a:r>
            <a:r>
              <a:rPr lang="tr-TR" sz="2000" b="1" dirty="0"/>
              <a:t>/</a:t>
            </a:r>
            <a:r>
              <a:rPr lang="tr-TR" sz="2000" b="1" dirty="0" err="1"/>
              <a:t>Daratumumab</a:t>
            </a:r>
            <a:r>
              <a:rPr lang="tr-TR" sz="2000" b="1" dirty="0"/>
              <a:t>)</a:t>
            </a:r>
            <a:r>
              <a:rPr lang="tr-TR" sz="2000" b="1" baseline="30000" dirty="0"/>
              <a:t> </a:t>
            </a:r>
            <a:endParaRPr lang="x-none" sz="20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09081B-B4A0-CDE2-2DDE-7BBC40CC0C80}"/>
              </a:ext>
            </a:extLst>
          </p:cNvPr>
          <p:cNvSpPr txBox="1"/>
          <p:nvPr/>
        </p:nvSpPr>
        <p:spPr>
          <a:xfrm>
            <a:off x="7014027" y="8771011"/>
            <a:ext cx="223958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 dirty="0"/>
              <a:t>≥</a:t>
            </a:r>
            <a:r>
              <a:rPr lang="x-none" sz="2000" b="1"/>
              <a:t>VGPR (+)/MRD </a:t>
            </a:r>
            <a:r>
              <a:rPr lang="x-none" sz="2000" b="1" dirty="0"/>
              <a:t>(-)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C681BC-D67E-4EAC-311F-80188F720D8A}"/>
              </a:ext>
            </a:extLst>
          </p:cNvPr>
          <p:cNvSpPr txBox="1"/>
          <p:nvPr/>
        </p:nvSpPr>
        <p:spPr>
          <a:xfrm>
            <a:off x="6539526" y="9316450"/>
            <a:ext cx="100591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Evet</a:t>
            </a:r>
            <a:endParaRPr lang="x-none" sz="20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95A61C-8CAE-087E-226C-F6A7950507DB}"/>
              </a:ext>
            </a:extLst>
          </p:cNvPr>
          <p:cNvSpPr txBox="1"/>
          <p:nvPr/>
        </p:nvSpPr>
        <p:spPr>
          <a:xfrm>
            <a:off x="8819129" y="9313276"/>
            <a:ext cx="105585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Hayır</a:t>
            </a:r>
            <a:endParaRPr lang="x-none" sz="2000" b="1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D89ABF3-3845-32D2-377D-FB8C519833CD}"/>
              </a:ext>
            </a:extLst>
          </p:cNvPr>
          <p:cNvCxnSpPr>
            <a:stCxn id="27" idx="2"/>
          </p:cNvCxnSpPr>
          <p:nvPr/>
        </p:nvCxnSpPr>
        <p:spPr>
          <a:xfrm>
            <a:off x="2190177" y="4666726"/>
            <a:ext cx="413493" cy="858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7275C93-39A5-2A59-E787-56B3E5402FD1}"/>
              </a:ext>
            </a:extLst>
          </p:cNvPr>
          <p:cNvSpPr txBox="1"/>
          <p:nvPr/>
        </p:nvSpPr>
        <p:spPr>
          <a:xfrm>
            <a:off x="10755893" y="1864306"/>
            <a:ext cx="504942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TR" sz="2000" b="1" baseline="30000" dirty="0"/>
              <a:t>+</a:t>
            </a:r>
            <a:r>
              <a:rPr lang="en-TR" sz="2000" b="1" dirty="0"/>
              <a:t>: Nakile uygunluk durumu dinamik bir süreç olup değişebilir</a:t>
            </a:r>
          </a:p>
        </p:txBody>
      </p:sp>
      <p:cxnSp>
        <p:nvCxnSpPr>
          <p:cNvPr id="28" name="Straight Arrow Connector 20">
            <a:extLst>
              <a:ext uri="{FF2B5EF4-FFF2-40B4-BE49-F238E27FC236}">
                <a16:creationId xmlns:a16="http://schemas.microsoft.com/office/drawing/2014/main" id="{2D0C8087-1038-1FF4-0580-C4BA21A0223D}"/>
              </a:ext>
            </a:extLst>
          </p:cNvPr>
          <p:cNvCxnSpPr/>
          <p:nvPr/>
        </p:nvCxnSpPr>
        <p:spPr>
          <a:xfrm flipH="1">
            <a:off x="5778000" y="5112669"/>
            <a:ext cx="222544" cy="452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21">
            <a:extLst>
              <a:ext uri="{FF2B5EF4-FFF2-40B4-BE49-F238E27FC236}">
                <a16:creationId xmlns:a16="http://schemas.microsoft.com/office/drawing/2014/main" id="{36FDF958-A6CB-82D7-C237-3D5507F66A67}"/>
              </a:ext>
            </a:extLst>
          </p:cNvPr>
          <p:cNvCxnSpPr>
            <a:cxnSpLocks/>
          </p:cNvCxnSpPr>
          <p:nvPr/>
        </p:nvCxnSpPr>
        <p:spPr>
          <a:xfrm>
            <a:off x="14395626" y="578229"/>
            <a:ext cx="1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20">
            <a:extLst>
              <a:ext uri="{FF2B5EF4-FFF2-40B4-BE49-F238E27FC236}">
                <a16:creationId xmlns:a16="http://schemas.microsoft.com/office/drawing/2014/main" id="{58E3E95C-64FC-50C6-36DE-760338E3E308}"/>
              </a:ext>
            </a:extLst>
          </p:cNvPr>
          <p:cNvCxnSpPr/>
          <p:nvPr/>
        </p:nvCxnSpPr>
        <p:spPr>
          <a:xfrm flipH="1">
            <a:off x="2857000" y="1384207"/>
            <a:ext cx="607151" cy="244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20">
            <a:extLst>
              <a:ext uri="{FF2B5EF4-FFF2-40B4-BE49-F238E27FC236}">
                <a16:creationId xmlns:a16="http://schemas.microsoft.com/office/drawing/2014/main" id="{0BD945AD-DC85-D4A4-5268-241D7E111D29}"/>
              </a:ext>
            </a:extLst>
          </p:cNvPr>
          <p:cNvCxnSpPr/>
          <p:nvPr/>
        </p:nvCxnSpPr>
        <p:spPr>
          <a:xfrm>
            <a:off x="5695597" y="1225567"/>
            <a:ext cx="502173" cy="133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20">
            <a:extLst>
              <a:ext uri="{FF2B5EF4-FFF2-40B4-BE49-F238E27FC236}">
                <a16:creationId xmlns:a16="http://schemas.microsoft.com/office/drawing/2014/main" id="{B2B829AF-AC2A-159B-AC39-E5A1FE8C8287}"/>
              </a:ext>
            </a:extLst>
          </p:cNvPr>
          <p:cNvCxnSpPr/>
          <p:nvPr/>
        </p:nvCxnSpPr>
        <p:spPr>
          <a:xfrm flipH="1">
            <a:off x="2004875" y="6324507"/>
            <a:ext cx="303576" cy="273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20">
            <a:extLst>
              <a:ext uri="{FF2B5EF4-FFF2-40B4-BE49-F238E27FC236}">
                <a16:creationId xmlns:a16="http://schemas.microsoft.com/office/drawing/2014/main" id="{346AA3E9-F26F-C388-52E4-1F49D3C5BD41}"/>
              </a:ext>
            </a:extLst>
          </p:cNvPr>
          <p:cNvCxnSpPr/>
          <p:nvPr/>
        </p:nvCxnSpPr>
        <p:spPr>
          <a:xfrm>
            <a:off x="6002407" y="6370129"/>
            <a:ext cx="492378" cy="231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21">
            <a:extLst>
              <a:ext uri="{FF2B5EF4-FFF2-40B4-BE49-F238E27FC236}">
                <a16:creationId xmlns:a16="http://schemas.microsoft.com/office/drawing/2014/main" id="{27E8413A-BC5F-C40B-B2A5-DD17A6F312C2}"/>
              </a:ext>
            </a:extLst>
          </p:cNvPr>
          <p:cNvCxnSpPr>
            <a:cxnSpLocks/>
          </p:cNvCxnSpPr>
          <p:nvPr/>
        </p:nvCxnSpPr>
        <p:spPr>
          <a:xfrm>
            <a:off x="4715960" y="6598382"/>
            <a:ext cx="3278" cy="194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20">
            <a:extLst>
              <a:ext uri="{FF2B5EF4-FFF2-40B4-BE49-F238E27FC236}">
                <a16:creationId xmlns:a16="http://schemas.microsoft.com/office/drawing/2014/main" id="{F008325A-70CE-3AD2-D105-A6CE3D074355}"/>
              </a:ext>
            </a:extLst>
          </p:cNvPr>
          <p:cNvCxnSpPr/>
          <p:nvPr/>
        </p:nvCxnSpPr>
        <p:spPr>
          <a:xfrm>
            <a:off x="8339207" y="7462329"/>
            <a:ext cx="492378" cy="231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20">
            <a:extLst>
              <a:ext uri="{FF2B5EF4-FFF2-40B4-BE49-F238E27FC236}">
                <a16:creationId xmlns:a16="http://schemas.microsoft.com/office/drawing/2014/main" id="{E542AE0F-BB7A-76BA-B0AE-037613DBC4BD}"/>
              </a:ext>
            </a:extLst>
          </p:cNvPr>
          <p:cNvCxnSpPr/>
          <p:nvPr/>
        </p:nvCxnSpPr>
        <p:spPr>
          <a:xfrm flipH="1">
            <a:off x="5560875" y="7429407"/>
            <a:ext cx="303576" cy="273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670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BD6ED-A7F7-D196-43FD-DFBAA167B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Figür-2: Yeni Tanı Almış Nakil Adayı Olmayan </a:t>
            </a:r>
            <a:r>
              <a:rPr lang="tr-TR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Multiple</a:t>
            </a: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Myelomda</a:t>
            </a: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Tedavi Algoritması</a:t>
            </a:r>
            <a:endParaRPr lang="en-TR" sz="8800" dirty="0"/>
          </a:p>
        </p:txBody>
      </p:sp>
    </p:spTree>
    <p:extLst>
      <p:ext uri="{BB962C8B-B14F-4D97-AF65-F5344CB8AC3E}">
        <p14:creationId xmlns:p14="http://schemas.microsoft.com/office/powerpoint/2010/main" val="325994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857303-6CE5-48B7-5CDA-DF96B45CA118}"/>
              </a:ext>
            </a:extLst>
          </p:cNvPr>
          <p:cNvSpPr txBox="1"/>
          <p:nvPr/>
        </p:nvSpPr>
        <p:spPr>
          <a:xfrm>
            <a:off x="8084683" y="364096"/>
            <a:ext cx="32724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400" b="1"/>
              <a:t>        </a:t>
            </a:r>
            <a:r>
              <a:rPr lang="tr-TR" sz="2400" b="1" dirty="0"/>
              <a:t>Yeni Tanı </a:t>
            </a:r>
            <a:r>
              <a:rPr lang="x-none" sz="2400" b="1"/>
              <a:t>MM</a:t>
            </a:r>
            <a:endParaRPr lang="x-none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350CEB-7B80-13A2-84A8-05604348D197}"/>
              </a:ext>
            </a:extLst>
          </p:cNvPr>
          <p:cNvSpPr txBox="1"/>
          <p:nvPr/>
        </p:nvSpPr>
        <p:spPr>
          <a:xfrm>
            <a:off x="3047485" y="1207505"/>
            <a:ext cx="364143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/>
              <a:t>               </a:t>
            </a:r>
            <a:r>
              <a:rPr lang="tr-TR" sz="2000" b="1" dirty="0"/>
              <a:t>Nakil adayı</a:t>
            </a:r>
            <a:endParaRPr lang="x-none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11DCAB-8FEE-AE66-8DAD-D1910C7B8F87}"/>
              </a:ext>
            </a:extLst>
          </p:cNvPr>
          <p:cNvSpPr txBox="1"/>
          <p:nvPr/>
        </p:nvSpPr>
        <p:spPr>
          <a:xfrm>
            <a:off x="13215291" y="1256028"/>
            <a:ext cx="252868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Nakil için uygun değil</a:t>
            </a:r>
            <a:r>
              <a:rPr lang="tr-TR" sz="2000" b="1" baseline="30000" dirty="0"/>
              <a:t>⨡</a:t>
            </a:r>
            <a:endParaRPr lang="x-none" sz="2000" b="1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02EB2C5-49E9-7493-F7AA-E81763093226}"/>
              </a:ext>
            </a:extLst>
          </p:cNvPr>
          <p:cNvCxnSpPr>
            <a:cxnSpLocks/>
          </p:cNvCxnSpPr>
          <p:nvPr/>
        </p:nvCxnSpPr>
        <p:spPr>
          <a:xfrm flipH="1" flipV="1">
            <a:off x="5034690" y="814140"/>
            <a:ext cx="4758744" cy="9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D27D7D8-FC11-F100-1CB0-68E20DB3DAE8}"/>
              </a:ext>
            </a:extLst>
          </p:cNvPr>
          <p:cNvCxnSpPr>
            <a:cxnSpLocks/>
          </p:cNvCxnSpPr>
          <p:nvPr/>
        </p:nvCxnSpPr>
        <p:spPr>
          <a:xfrm>
            <a:off x="5034690" y="816174"/>
            <a:ext cx="1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3B95C09-4D5A-4D20-EEE3-F2675F9D4ABE}"/>
              </a:ext>
            </a:extLst>
          </p:cNvPr>
          <p:cNvCxnSpPr>
            <a:cxnSpLocks/>
          </p:cNvCxnSpPr>
          <p:nvPr/>
        </p:nvCxnSpPr>
        <p:spPr>
          <a:xfrm>
            <a:off x="9767983" y="828695"/>
            <a:ext cx="4711961" cy="19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5723609-3932-D9DF-FB4F-8CB8F643ACB9}"/>
              </a:ext>
            </a:extLst>
          </p:cNvPr>
          <p:cNvSpPr txBox="1"/>
          <p:nvPr/>
        </p:nvSpPr>
        <p:spPr>
          <a:xfrm>
            <a:off x="9781121" y="1772502"/>
            <a:ext cx="262761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Kırılgan</a:t>
            </a:r>
            <a:r>
              <a:rPr lang="en-US" sz="2000" b="1" dirty="0"/>
              <a:t> </a:t>
            </a:r>
            <a:r>
              <a:rPr lang="en-US" sz="2000" b="1" dirty="0" err="1"/>
              <a:t>olmayan</a:t>
            </a:r>
            <a:r>
              <a:rPr lang="tr-TR" sz="2000" b="1" dirty="0"/>
              <a:t> hasta</a:t>
            </a:r>
            <a:endParaRPr lang="x-none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66B8EB-CB5F-57E0-1DF3-906AE0341396}"/>
              </a:ext>
            </a:extLst>
          </p:cNvPr>
          <p:cNvSpPr txBox="1"/>
          <p:nvPr/>
        </p:nvSpPr>
        <p:spPr>
          <a:xfrm>
            <a:off x="15880831" y="1800295"/>
            <a:ext cx="171752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Kırılgan hasta</a:t>
            </a:r>
            <a:endParaRPr lang="x-none" sz="2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1F7A43-EFD6-331C-6777-70DC51045B81}"/>
              </a:ext>
            </a:extLst>
          </p:cNvPr>
          <p:cNvSpPr txBox="1"/>
          <p:nvPr/>
        </p:nvSpPr>
        <p:spPr>
          <a:xfrm>
            <a:off x="15759934" y="2281880"/>
            <a:ext cx="1770031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 dirty="0"/>
              <a:t>Rd</a:t>
            </a:r>
          </a:p>
          <a:p>
            <a:r>
              <a:rPr lang="x-none" sz="2000" b="1" dirty="0"/>
              <a:t>Vd</a:t>
            </a:r>
          </a:p>
          <a:p>
            <a:r>
              <a:rPr lang="x-none" sz="2000" b="1" dirty="0"/>
              <a:t>MP</a:t>
            </a:r>
          </a:p>
          <a:p>
            <a:r>
              <a:rPr lang="x-none" sz="2000" b="1" dirty="0"/>
              <a:t>Talidomid</a:t>
            </a:r>
          </a:p>
          <a:p>
            <a:r>
              <a:rPr lang="tr-TR" sz="2000" b="1" dirty="0" err="1"/>
              <a:t>Siklofosfamid</a:t>
            </a:r>
            <a:r>
              <a:rPr lang="x-none" sz="2000" b="1"/>
              <a:t> </a:t>
            </a:r>
            <a:r>
              <a:rPr lang="x-none" sz="2000" b="1" dirty="0"/>
              <a:t>(oral)</a:t>
            </a:r>
            <a:r>
              <a:rPr lang="tr-TR" sz="2000" b="1" dirty="0"/>
              <a:t>+/-</a:t>
            </a:r>
            <a:r>
              <a:rPr lang="tr-TR" sz="2000" b="1" dirty="0" err="1"/>
              <a:t>deksa</a:t>
            </a:r>
            <a:endParaRPr lang="x-none" sz="2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525FC2-450F-AAD7-8886-125989DFB932}"/>
              </a:ext>
            </a:extLst>
          </p:cNvPr>
          <p:cNvSpPr txBox="1"/>
          <p:nvPr/>
        </p:nvSpPr>
        <p:spPr>
          <a:xfrm>
            <a:off x="9790323" y="2314550"/>
            <a:ext cx="2421467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/>
              <a:t>D</a:t>
            </a:r>
            <a:r>
              <a:rPr lang="tr-TR" sz="2000" b="1" dirty="0"/>
              <a:t>-</a:t>
            </a:r>
            <a:r>
              <a:rPr lang="x-none" sz="2000" b="1"/>
              <a:t>Rd</a:t>
            </a:r>
            <a:r>
              <a:rPr lang="x-none" sz="2000" b="1" baseline="30000" dirty="0"/>
              <a:t>#</a:t>
            </a:r>
            <a:r>
              <a:rPr lang="x-none" sz="2000" b="1" baseline="30000"/>
              <a:t> </a:t>
            </a:r>
            <a:endParaRPr lang="x-none" sz="2000" b="1" baseline="30000" dirty="0"/>
          </a:p>
          <a:p>
            <a:r>
              <a:rPr lang="x-none" sz="2000" b="1"/>
              <a:t>VRd</a:t>
            </a:r>
            <a:r>
              <a:rPr lang="tr-TR" sz="2000" b="1" dirty="0"/>
              <a:t> / </a:t>
            </a:r>
            <a:r>
              <a:rPr lang="tr-TR" sz="2000" b="1" dirty="0" err="1"/>
              <a:t>VRd-lite</a:t>
            </a:r>
            <a:endParaRPr lang="x-none" sz="2000" b="1" dirty="0"/>
          </a:p>
          <a:p>
            <a:r>
              <a:rPr lang="x-none" sz="2000" b="1" dirty="0"/>
              <a:t>VCd</a:t>
            </a:r>
          </a:p>
          <a:p>
            <a:r>
              <a:rPr lang="x-none" sz="2000" b="1" dirty="0"/>
              <a:t>Rd</a:t>
            </a:r>
          </a:p>
          <a:p>
            <a:r>
              <a:rPr lang="x-none" sz="2000" b="1" dirty="0"/>
              <a:t>VMP</a:t>
            </a:r>
            <a:r>
              <a:rPr lang="tr-TR" sz="2000" b="1" dirty="0"/>
              <a:t>/D-VMP</a:t>
            </a:r>
            <a:endParaRPr lang="x-none" sz="2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ED0709-FC00-1694-3FA6-E2EBBFAA9B57}"/>
              </a:ext>
            </a:extLst>
          </p:cNvPr>
          <p:cNvSpPr txBox="1"/>
          <p:nvPr/>
        </p:nvSpPr>
        <p:spPr>
          <a:xfrm>
            <a:off x="11313373" y="5979882"/>
            <a:ext cx="444656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  6-12 kür sonra yanıt değerlendirmesi</a:t>
            </a:r>
            <a:r>
              <a:rPr lang="x-none" sz="2000" b="1"/>
              <a:t>*</a:t>
            </a:r>
            <a:endParaRPr lang="x-none" sz="20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7D174C-42AE-B26B-B249-F8FFAE40D19C}"/>
              </a:ext>
            </a:extLst>
          </p:cNvPr>
          <p:cNvSpPr txBox="1"/>
          <p:nvPr/>
        </p:nvSpPr>
        <p:spPr>
          <a:xfrm>
            <a:off x="8597292" y="6452628"/>
            <a:ext cx="191570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 dirty="0"/>
              <a:t>         ≥VGPR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83EE99-06DA-E0DA-CB08-9B3712D26F66}"/>
              </a:ext>
            </a:extLst>
          </p:cNvPr>
          <p:cNvSpPr txBox="1"/>
          <p:nvPr/>
        </p:nvSpPr>
        <p:spPr>
          <a:xfrm>
            <a:off x="15580628" y="6442055"/>
            <a:ext cx="191570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/>
              <a:t>        </a:t>
            </a:r>
            <a:r>
              <a:rPr lang="x-none" sz="2000" b="1" dirty="0"/>
              <a:t>&lt;VGPR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86A23E-AF5F-B1B0-6EE5-0DA9BD394472}"/>
              </a:ext>
            </a:extLst>
          </p:cNvPr>
          <p:cNvSpPr txBox="1"/>
          <p:nvPr/>
        </p:nvSpPr>
        <p:spPr>
          <a:xfrm>
            <a:off x="7789762" y="6998675"/>
            <a:ext cx="2723232" cy="31700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 err="1"/>
              <a:t>Progresyona</a:t>
            </a:r>
            <a:r>
              <a:rPr lang="tr-TR" sz="2000" b="1" dirty="0"/>
              <a:t> dek idame tedavisi/en az 2 yıl </a:t>
            </a:r>
            <a:endParaRPr lang="x-none" sz="2000" b="1" dirty="0"/>
          </a:p>
          <a:p>
            <a:endParaRPr lang="x-none" sz="2000" b="1" dirty="0"/>
          </a:p>
          <a:p>
            <a:r>
              <a:rPr lang="x-none" sz="2000" b="1"/>
              <a:t>Lenalidomid</a:t>
            </a:r>
            <a:r>
              <a:rPr lang="tr-TR" sz="2000" b="1" dirty="0"/>
              <a:t> (R)</a:t>
            </a:r>
            <a:endParaRPr lang="x-none" sz="2000" b="1" dirty="0"/>
          </a:p>
          <a:p>
            <a:r>
              <a:rPr lang="x-none" sz="2000" b="1"/>
              <a:t>Daratumumab</a:t>
            </a:r>
            <a:endParaRPr lang="tr-TR" sz="2000" b="1" dirty="0"/>
          </a:p>
          <a:p>
            <a:r>
              <a:rPr lang="x-none" sz="2000" b="1"/>
              <a:t>I</a:t>
            </a:r>
            <a:r>
              <a:rPr lang="tr-TR" sz="2000" b="1" dirty="0" err="1"/>
              <a:t>xa</a:t>
            </a:r>
            <a:r>
              <a:rPr lang="x-none" sz="2000" b="1"/>
              <a:t>zomib</a:t>
            </a:r>
            <a:r>
              <a:rPr lang="tr-TR" sz="2000" b="1" dirty="0"/>
              <a:t> (</a:t>
            </a:r>
            <a:r>
              <a:rPr lang="tr-TR" sz="2000" b="1" dirty="0" err="1"/>
              <a:t>Ixa</a:t>
            </a:r>
            <a:r>
              <a:rPr lang="tr-TR" sz="2000" b="1" dirty="0"/>
              <a:t>)</a:t>
            </a:r>
            <a:endParaRPr lang="x-none" sz="2000" b="1" dirty="0"/>
          </a:p>
          <a:p>
            <a:r>
              <a:rPr lang="x-none" sz="2000" b="1"/>
              <a:t>Bortezomib</a:t>
            </a:r>
            <a:r>
              <a:rPr lang="tr-TR" sz="2000" b="1" dirty="0"/>
              <a:t> (V)</a:t>
            </a:r>
            <a:endParaRPr lang="x-none" sz="2000" b="1" dirty="0"/>
          </a:p>
          <a:p>
            <a:r>
              <a:rPr lang="x-none" sz="2000" b="1"/>
              <a:t>D-R</a:t>
            </a:r>
            <a:endParaRPr lang="tr-TR" sz="2000" b="1" dirty="0"/>
          </a:p>
          <a:p>
            <a:r>
              <a:rPr lang="en-TR" sz="2000" b="1" dirty="0"/>
              <a:t>VR</a:t>
            </a:r>
            <a:endParaRPr lang="tr-TR" sz="2000" b="1" dirty="0"/>
          </a:p>
          <a:p>
            <a:r>
              <a:rPr lang="en-TR" sz="2000" b="1" dirty="0"/>
              <a:t>Ixa-R</a:t>
            </a:r>
            <a:endParaRPr lang="x-none" sz="20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FD048C9-68D0-2D1E-801C-E53781A85698}"/>
              </a:ext>
            </a:extLst>
          </p:cNvPr>
          <p:cNvSpPr txBox="1"/>
          <p:nvPr/>
        </p:nvSpPr>
        <p:spPr>
          <a:xfrm>
            <a:off x="13978903" y="7117271"/>
            <a:ext cx="3517427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Tedavi değişikliği düşünülebilir</a:t>
            </a:r>
            <a:endParaRPr lang="x-none" sz="200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3A85090-AB7D-38AF-17B7-AEB4586DE420}"/>
              </a:ext>
            </a:extLst>
          </p:cNvPr>
          <p:cNvSpPr txBox="1"/>
          <p:nvPr/>
        </p:nvSpPr>
        <p:spPr>
          <a:xfrm>
            <a:off x="1387477" y="3532197"/>
            <a:ext cx="5793442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 baseline="30000"/>
              <a:t>#</a:t>
            </a:r>
            <a:r>
              <a:rPr lang="tr-TR" sz="2000" b="1" dirty="0"/>
              <a:t> Fit/orta derecede fit/kırılgan hastalarda doz ayarlaması</a:t>
            </a:r>
            <a:endParaRPr lang="x-none" sz="2000" b="1" dirty="0"/>
          </a:p>
          <a:p>
            <a:r>
              <a:rPr lang="x-none" sz="2000" b="1" dirty="0"/>
              <a:t>     Len: </a:t>
            </a:r>
            <a:r>
              <a:rPr lang="x-none" sz="2000" b="1"/>
              <a:t>25 mg/15 mg/10 m</a:t>
            </a:r>
            <a:r>
              <a:rPr lang="tr-TR" sz="2000" b="1" dirty="0"/>
              <a:t>g/gün</a:t>
            </a:r>
            <a:endParaRPr lang="x-none" sz="2000" b="1" dirty="0"/>
          </a:p>
          <a:p>
            <a:r>
              <a:rPr lang="x-none" sz="2000" b="1"/>
              <a:t>     De</a:t>
            </a:r>
            <a:r>
              <a:rPr lang="tr-TR" sz="2000" b="1" dirty="0" err="1"/>
              <a:t>ksa</a:t>
            </a:r>
            <a:r>
              <a:rPr lang="tr-TR" sz="2000" b="1" dirty="0"/>
              <a:t>: </a:t>
            </a:r>
            <a:r>
              <a:rPr lang="x-none" sz="2000" b="1"/>
              <a:t>40 mg/20 mg</a:t>
            </a:r>
            <a:r>
              <a:rPr lang="tr-TR" sz="2000" b="1" dirty="0"/>
              <a:t> (&gt;70 yaş)</a:t>
            </a:r>
            <a:r>
              <a:rPr lang="x-none" sz="2000" b="1"/>
              <a:t>/ 10 mg/</a:t>
            </a:r>
            <a:r>
              <a:rPr lang="tr-TR" sz="2000" b="1" dirty="0"/>
              <a:t>hafta</a:t>
            </a:r>
            <a:r>
              <a:rPr lang="x-none" sz="2000" b="1"/>
              <a:t> </a:t>
            </a:r>
            <a:endParaRPr lang="x-none" sz="2000" b="1" dirty="0"/>
          </a:p>
          <a:p>
            <a:r>
              <a:rPr lang="tr-TR" sz="2000" b="1" dirty="0"/>
              <a:t>     </a:t>
            </a:r>
            <a:r>
              <a:rPr lang="x-none" sz="2000" b="1"/>
              <a:t>Dara</a:t>
            </a:r>
            <a:r>
              <a:rPr lang="tr-TR" sz="2000" b="1" dirty="0"/>
              <a:t> için doz </a:t>
            </a:r>
            <a:r>
              <a:rPr lang="tr-TR" sz="2000" b="1" dirty="0" err="1"/>
              <a:t>azaltımı</a:t>
            </a:r>
            <a:r>
              <a:rPr lang="tr-TR" sz="2000" b="1" dirty="0"/>
              <a:t> önerilmemektedir</a:t>
            </a:r>
            <a:endParaRPr lang="x-none" sz="20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895AE9-0814-0352-5363-C5121BA85261}"/>
              </a:ext>
            </a:extLst>
          </p:cNvPr>
          <p:cNvSpPr txBox="1"/>
          <p:nvPr/>
        </p:nvSpPr>
        <p:spPr>
          <a:xfrm>
            <a:off x="1387477" y="5225736"/>
            <a:ext cx="515116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/>
              <a:t>*</a:t>
            </a:r>
            <a:r>
              <a:rPr lang="tr-TR" sz="2000" b="1" dirty="0"/>
              <a:t> Yanıt derinleştikçe ve tedaviyi kesmeyi gerektiren yan etki oluşmadıkça aynı indüksiyon tedavisine devam edilir</a:t>
            </a:r>
            <a:endParaRPr lang="x-none" sz="20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A1AFAB-4208-2E92-5B08-5214DE1B8243}"/>
              </a:ext>
            </a:extLst>
          </p:cNvPr>
          <p:cNvSpPr txBox="1"/>
          <p:nvPr/>
        </p:nvSpPr>
        <p:spPr>
          <a:xfrm>
            <a:off x="11161818" y="4370573"/>
            <a:ext cx="488991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2 kür sonra yanıt değerlendirmesi</a:t>
            </a:r>
            <a:r>
              <a:rPr lang="x-none" sz="2000" b="1"/>
              <a:t>*</a:t>
            </a:r>
            <a:r>
              <a:rPr lang="tr-TR" sz="2000" b="1" dirty="0"/>
              <a:t> (IMWG)</a:t>
            </a:r>
            <a:endParaRPr lang="x-none" sz="20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93AAAA-B6E4-DCB4-FB2C-2C83D41A6827}"/>
              </a:ext>
            </a:extLst>
          </p:cNvPr>
          <p:cNvSpPr txBox="1"/>
          <p:nvPr/>
        </p:nvSpPr>
        <p:spPr>
          <a:xfrm>
            <a:off x="16778266" y="4874149"/>
            <a:ext cx="72267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/>
              <a:t> </a:t>
            </a:r>
            <a:r>
              <a:rPr lang="x-none" sz="2000" b="1" dirty="0"/>
              <a:t>&lt;PR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7E8B51-6846-79F6-CC88-344F3D32BD9C}"/>
              </a:ext>
            </a:extLst>
          </p:cNvPr>
          <p:cNvSpPr txBox="1"/>
          <p:nvPr/>
        </p:nvSpPr>
        <p:spPr>
          <a:xfrm>
            <a:off x="13991616" y="5401669"/>
            <a:ext cx="3504714" cy="4401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Tedavi değişikliği düşünülebilir</a:t>
            </a:r>
            <a:endParaRPr lang="x-none" sz="20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8EF2FBB-0143-6AF1-0D72-325AED5E1FC8}"/>
              </a:ext>
            </a:extLst>
          </p:cNvPr>
          <p:cNvSpPr txBox="1"/>
          <p:nvPr/>
        </p:nvSpPr>
        <p:spPr>
          <a:xfrm>
            <a:off x="9790323" y="4874858"/>
            <a:ext cx="72267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 </a:t>
            </a:r>
            <a:r>
              <a:rPr lang="x-none" sz="2000" b="1"/>
              <a:t>≥</a:t>
            </a:r>
            <a:r>
              <a:rPr lang="x-none" sz="2000" b="1" dirty="0"/>
              <a:t>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B427966-4B14-120E-F95C-03EBEC4D13BA}"/>
              </a:ext>
            </a:extLst>
          </p:cNvPr>
          <p:cNvSpPr txBox="1"/>
          <p:nvPr/>
        </p:nvSpPr>
        <p:spPr>
          <a:xfrm>
            <a:off x="7885380" y="5445946"/>
            <a:ext cx="2627614" cy="4401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Aynı tedavi ile devam</a:t>
            </a:r>
            <a:endParaRPr lang="x-none" sz="20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1C288CF-37FC-0FF4-1942-35372EE5CCE4}"/>
              </a:ext>
            </a:extLst>
          </p:cNvPr>
          <p:cNvSpPr txBox="1"/>
          <p:nvPr/>
        </p:nvSpPr>
        <p:spPr>
          <a:xfrm>
            <a:off x="1387477" y="2400754"/>
            <a:ext cx="579344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baseline="30000" dirty="0"/>
              <a:t>⨡</a:t>
            </a:r>
            <a:r>
              <a:rPr lang="tr-TR" sz="2000" b="1" dirty="0"/>
              <a:t>:</a:t>
            </a:r>
            <a:r>
              <a:rPr lang="tr-TR" sz="2000" b="1" dirty="0" err="1"/>
              <a:t>https</a:t>
            </a:r>
            <a:r>
              <a:rPr lang="tr-TR" sz="2000" b="1" dirty="0"/>
              <a:t>://</a:t>
            </a:r>
            <a:r>
              <a:rPr lang="tr-TR" sz="2000" b="1" dirty="0" err="1"/>
              <a:t>www.myelomacomorbidityindex.org</a:t>
            </a:r>
            <a:r>
              <a:rPr lang="tr-TR" sz="2000" b="1" dirty="0"/>
              <a:t>/</a:t>
            </a:r>
            <a:r>
              <a:rPr lang="tr-TR" sz="2000" b="1" dirty="0" err="1"/>
              <a:t>en_calc.html</a:t>
            </a:r>
            <a:endParaRPr lang="tr-TR" sz="2000" b="1" dirty="0"/>
          </a:p>
          <a:p>
            <a:r>
              <a:rPr lang="en-US" sz="2000" b="1" dirty="0"/>
              <a:t>  http://</a:t>
            </a:r>
            <a:r>
              <a:rPr lang="en-US" sz="2000" b="1" dirty="0" err="1"/>
              <a:t>www.myelomafrailtyscorecalculator.net</a:t>
            </a:r>
            <a:endParaRPr lang="x-none" sz="2000" b="1" dirty="0"/>
          </a:p>
        </p:txBody>
      </p:sp>
      <p:cxnSp>
        <p:nvCxnSpPr>
          <p:cNvPr id="3" name="Straight Arrow Connector 25">
            <a:extLst>
              <a:ext uri="{FF2B5EF4-FFF2-40B4-BE49-F238E27FC236}">
                <a16:creationId xmlns:a16="http://schemas.microsoft.com/office/drawing/2014/main" id="{363375C9-B741-CFF2-0C13-FAE7EA58C21F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10175599" y="4570628"/>
            <a:ext cx="986219" cy="20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5">
            <a:extLst>
              <a:ext uri="{FF2B5EF4-FFF2-40B4-BE49-F238E27FC236}">
                <a16:creationId xmlns:a16="http://schemas.microsoft.com/office/drawing/2014/main" id="{357958BF-A999-C382-81E4-C89D8DA0F11C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16051728" y="4570628"/>
            <a:ext cx="852360" cy="20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25">
            <a:extLst>
              <a:ext uri="{FF2B5EF4-FFF2-40B4-BE49-F238E27FC236}">
                <a16:creationId xmlns:a16="http://schemas.microsoft.com/office/drawing/2014/main" id="{E8402220-D874-89DF-768F-7F1F759B500E}"/>
              </a:ext>
            </a:extLst>
          </p:cNvPr>
          <p:cNvCxnSpPr>
            <a:cxnSpLocks/>
          </p:cNvCxnSpPr>
          <p:nvPr/>
        </p:nvCxnSpPr>
        <p:spPr>
          <a:xfrm flipH="1">
            <a:off x="10241837" y="6182437"/>
            <a:ext cx="986219" cy="20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25">
            <a:extLst>
              <a:ext uri="{FF2B5EF4-FFF2-40B4-BE49-F238E27FC236}">
                <a16:creationId xmlns:a16="http://schemas.microsoft.com/office/drawing/2014/main" id="{53704AF2-6C83-D760-8CE9-74D1851EE357}"/>
              </a:ext>
            </a:extLst>
          </p:cNvPr>
          <p:cNvCxnSpPr>
            <a:cxnSpLocks/>
          </p:cNvCxnSpPr>
          <p:nvPr/>
        </p:nvCxnSpPr>
        <p:spPr>
          <a:xfrm>
            <a:off x="15845251" y="6148706"/>
            <a:ext cx="852360" cy="20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21">
            <a:extLst>
              <a:ext uri="{FF2B5EF4-FFF2-40B4-BE49-F238E27FC236}">
                <a16:creationId xmlns:a16="http://schemas.microsoft.com/office/drawing/2014/main" id="{A0B56F17-6DE4-07FE-D082-8C2E678570FA}"/>
              </a:ext>
            </a:extLst>
          </p:cNvPr>
          <p:cNvCxnSpPr>
            <a:cxnSpLocks/>
          </p:cNvCxnSpPr>
          <p:nvPr/>
        </p:nvCxnSpPr>
        <p:spPr>
          <a:xfrm>
            <a:off x="14479632" y="816174"/>
            <a:ext cx="1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03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BD6ED-A7F7-D196-43FD-DFBAA167B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Figür-3: </a:t>
            </a:r>
            <a:r>
              <a:rPr lang="tr-TR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Nüks</a:t>
            </a: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/dirençli </a:t>
            </a:r>
            <a:r>
              <a:rPr lang="tr-TR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Multiple</a:t>
            </a: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Myelomda</a:t>
            </a: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Tedavi Algoritması</a:t>
            </a:r>
            <a:endParaRPr lang="en-TR" sz="8800" dirty="0"/>
          </a:p>
        </p:txBody>
      </p:sp>
    </p:spTree>
    <p:extLst>
      <p:ext uri="{BB962C8B-B14F-4D97-AF65-F5344CB8AC3E}">
        <p14:creationId xmlns:p14="http://schemas.microsoft.com/office/powerpoint/2010/main" val="4014816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AC5CD3-C998-9B1E-05C7-D4B046917457}"/>
              </a:ext>
            </a:extLst>
          </p:cNvPr>
          <p:cNvSpPr txBox="1"/>
          <p:nvPr/>
        </p:nvSpPr>
        <p:spPr>
          <a:xfrm>
            <a:off x="2513426" y="662336"/>
            <a:ext cx="558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/>
              <a:t>B</a:t>
            </a:r>
            <a:r>
              <a:rPr lang="tr-TR" sz="2400" b="1" dirty="0"/>
              <a:t>İ</a:t>
            </a:r>
            <a:r>
              <a:rPr lang="x-none" sz="2400" b="1"/>
              <a:t>R SIRA TEDAV</a:t>
            </a:r>
            <a:r>
              <a:rPr lang="tr-TR" sz="2400" b="1" dirty="0"/>
              <a:t>İ</a:t>
            </a:r>
            <a:r>
              <a:rPr lang="x-none" sz="2400" b="1"/>
              <a:t> SONRASI</a:t>
            </a:r>
            <a:endParaRPr lang="x-none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6B49F9-F981-1397-4C66-21105E64071B}"/>
              </a:ext>
            </a:extLst>
          </p:cNvPr>
          <p:cNvSpPr txBox="1"/>
          <p:nvPr/>
        </p:nvSpPr>
        <p:spPr>
          <a:xfrm>
            <a:off x="5679831" y="1397977"/>
            <a:ext cx="2110154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x-none" b="1" dirty="0"/>
              <a:t>R-sensitif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C0CA8E-B181-E7C4-0A08-5E20DCDDE2EF}"/>
              </a:ext>
            </a:extLst>
          </p:cNvPr>
          <p:cNvSpPr txBox="1"/>
          <p:nvPr/>
        </p:nvSpPr>
        <p:spPr>
          <a:xfrm>
            <a:off x="5679831" y="1902042"/>
            <a:ext cx="2110154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x-none" b="1" dirty="0"/>
              <a:t>R-refrakter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A2CB82-1C61-A7FB-6A71-0AB47F0D7CD7}"/>
              </a:ext>
            </a:extLst>
          </p:cNvPr>
          <p:cNvSpPr txBox="1"/>
          <p:nvPr/>
        </p:nvSpPr>
        <p:spPr>
          <a:xfrm>
            <a:off x="2567353" y="1381844"/>
            <a:ext cx="2110154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x-none" b="1" dirty="0"/>
              <a:t>İlk sırada VRd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1F38AC-209E-F6E3-FE8D-9E93EDA584AA}"/>
              </a:ext>
            </a:extLst>
          </p:cNvPr>
          <p:cNvSpPr txBox="1"/>
          <p:nvPr/>
        </p:nvSpPr>
        <p:spPr>
          <a:xfrm>
            <a:off x="5679831" y="2406107"/>
            <a:ext cx="2110154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x-none" b="1" dirty="0"/>
              <a:t>V-sensitif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84F7B-E9A3-6164-EAB8-870024CBB7EC}"/>
              </a:ext>
            </a:extLst>
          </p:cNvPr>
          <p:cNvSpPr txBox="1"/>
          <p:nvPr/>
        </p:nvSpPr>
        <p:spPr>
          <a:xfrm>
            <a:off x="5679831" y="2834055"/>
            <a:ext cx="2110154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x-none" b="1" dirty="0"/>
              <a:t>R/V-refrakter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310BB8-2873-26CE-41A1-B4EE799BCF2E}"/>
              </a:ext>
            </a:extLst>
          </p:cNvPr>
          <p:cNvSpPr txBox="1"/>
          <p:nvPr/>
        </p:nvSpPr>
        <p:spPr>
          <a:xfrm>
            <a:off x="8522676" y="1381844"/>
            <a:ext cx="9216684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x-none" b="1" dirty="0"/>
              <a:t>KRd</a:t>
            </a:r>
            <a:r>
              <a:rPr lang="x-none" b="1"/>
              <a:t>, D</a:t>
            </a:r>
            <a:r>
              <a:rPr lang="tr-TR" b="1" dirty="0"/>
              <a:t>-</a:t>
            </a:r>
            <a:r>
              <a:rPr lang="x-none" b="1"/>
              <a:t>Rd</a:t>
            </a:r>
            <a:r>
              <a:rPr lang="x-none" b="1" dirty="0"/>
              <a:t>, PVd</a:t>
            </a:r>
            <a:r>
              <a:rPr lang="x-none" b="1"/>
              <a:t>, D</a:t>
            </a:r>
            <a:r>
              <a:rPr lang="tr-TR" b="1" dirty="0"/>
              <a:t>-</a:t>
            </a:r>
            <a:r>
              <a:rPr lang="x-none" b="1"/>
              <a:t>Kd, IsaKd</a:t>
            </a:r>
            <a:r>
              <a:rPr lang="x-none" b="1" dirty="0"/>
              <a:t>, IsaPd</a:t>
            </a:r>
            <a:r>
              <a:rPr lang="x-none" b="1"/>
              <a:t>, </a:t>
            </a:r>
            <a:r>
              <a:rPr lang="tr-TR" b="1" dirty="0" err="1"/>
              <a:t>Ixa</a:t>
            </a:r>
            <a:r>
              <a:rPr lang="x-none" b="1"/>
              <a:t>Rd</a:t>
            </a:r>
            <a:r>
              <a:rPr lang="x-none" b="1" dirty="0"/>
              <a:t>, Seli-Vd, KCd, KPd, PCd, EloRd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477042-87A3-4174-9FCC-ABDD1E22D06E}"/>
              </a:ext>
            </a:extLst>
          </p:cNvPr>
          <p:cNvSpPr txBox="1"/>
          <p:nvPr/>
        </p:nvSpPr>
        <p:spPr>
          <a:xfrm>
            <a:off x="8522676" y="1913782"/>
            <a:ext cx="9216684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x-none" b="1" dirty="0"/>
              <a:t>PVd</a:t>
            </a:r>
            <a:r>
              <a:rPr lang="x-none" b="1"/>
              <a:t>, D</a:t>
            </a:r>
            <a:r>
              <a:rPr lang="tr-TR" b="1" dirty="0"/>
              <a:t>-</a:t>
            </a:r>
            <a:r>
              <a:rPr lang="x-none" b="1"/>
              <a:t>Kd</a:t>
            </a:r>
            <a:r>
              <a:rPr lang="x-none" b="1" dirty="0"/>
              <a:t>, IsaKd, IsaPd</a:t>
            </a:r>
            <a:r>
              <a:rPr lang="x-none" b="1"/>
              <a:t>, Sel</a:t>
            </a:r>
            <a:r>
              <a:rPr lang="tr-TR" b="1" dirty="0"/>
              <a:t>i-</a:t>
            </a:r>
            <a:r>
              <a:rPr lang="x-none" b="1"/>
              <a:t>Vd</a:t>
            </a:r>
            <a:r>
              <a:rPr lang="x-none" b="1" dirty="0"/>
              <a:t>, KCd, KPd, PCd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FA0385-7294-13F1-E0ED-C8C2A22010A1}"/>
              </a:ext>
            </a:extLst>
          </p:cNvPr>
          <p:cNvSpPr txBox="1"/>
          <p:nvPr/>
        </p:nvSpPr>
        <p:spPr>
          <a:xfrm>
            <a:off x="8516815" y="2344615"/>
            <a:ext cx="9222545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x-none" b="1" dirty="0"/>
              <a:t>KRd</a:t>
            </a:r>
            <a:r>
              <a:rPr lang="x-none" b="1"/>
              <a:t>, D</a:t>
            </a:r>
            <a:r>
              <a:rPr lang="tr-TR" b="1" dirty="0"/>
              <a:t>-</a:t>
            </a:r>
            <a:r>
              <a:rPr lang="x-none" b="1"/>
              <a:t>Rd</a:t>
            </a:r>
            <a:r>
              <a:rPr lang="x-none" b="1" dirty="0"/>
              <a:t>, EloRd, PVd</a:t>
            </a:r>
            <a:r>
              <a:rPr lang="x-none" b="1"/>
              <a:t>, D</a:t>
            </a:r>
            <a:r>
              <a:rPr lang="tr-TR" b="1" dirty="0"/>
              <a:t>-</a:t>
            </a:r>
            <a:r>
              <a:rPr lang="x-none" b="1"/>
              <a:t>Kd, DVd</a:t>
            </a:r>
            <a:r>
              <a:rPr lang="x-none" b="1" dirty="0"/>
              <a:t>, IsaKd, IsaPd, Seli-Vd, VenVd, KCd, KPd, PCd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CCCF7D-3F47-2F46-FBB5-45026B979CD6}"/>
              </a:ext>
            </a:extLst>
          </p:cNvPr>
          <p:cNvSpPr txBox="1"/>
          <p:nvPr/>
        </p:nvSpPr>
        <p:spPr>
          <a:xfrm>
            <a:off x="8516814" y="2831178"/>
            <a:ext cx="9216683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x-none" b="1"/>
              <a:t>D</a:t>
            </a:r>
            <a:r>
              <a:rPr lang="tr-TR" b="1" dirty="0"/>
              <a:t>-</a:t>
            </a:r>
            <a:r>
              <a:rPr lang="x-none" b="1"/>
              <a:t>Kd</a:t>
            </a:r>
            <a:r>
              <a:rPr lang="x-none" b="1" dirty="0"/>
              <a:t>, IsaKd, IsaPd, KCd, KPd, PCd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E05178-F355-843A-5C99-58D42BE61F67}"/>
              </a:ext>
            </a:extLst>
          </p:cNvPr>
          <p:cNvSpPr txBox="1"/>
          <p:nvPr/>
        </p:nvSpPr>
        <p:spPr>
          <a:xfrm>
            <a:off x="2567353" y="3642706"/>
            <a:ext cx="2110154" cy="3693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x-none" b="1" dirty="0"/>
              <a:t>İlk </a:t>
            </a:r>
            <a:r>
              <a:rPr lang="x-none" b="1"/>
              <a:t>sırada D</a:t>
            </a:r>
            <a:r>
              <a:rPr lang="tr-TR" b="1" dirty="0"/>
              <a:t>-</a:t>
            </a:r>
            <a:r>
              <a:rPr lang="x-none" b="1"/>
              <a:t>Rd</a:t>
            </a:r>
            <a:endParaRPr lang="x-none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5F81C1-A75E-E827-5DA4-D3DFD0AEED4C}"/>
              </a:ext>
            </a:extLst>
          </p:cNvPr>
          <p:cNvSpPr txBox="1"/>
          <p:nvPr/>
        </p:nvSpPr>
        <p:spPr>
          <a:xfrm>
            <a:off x="5679831" y="4107377"/>
            <a:ext cx="2110154" cy="3693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x-none" b="1" dirty="0"/>
              <a:t>R-refrakter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D941F09-8AAE-2441-8B83-3CFF1762BB6E}"/>
              </a:ext>
            </a:extLst>
          </p:cNvPr>
          <p:cNvSpPr txBox="1"/>
          <p:nvPr/>
        </p:nvSpPr>
        <p:spPr>
          <a:xfrm>
            <a:off x="5679831" y="3664886"/>
            <a:ext cx="2110154" cy="3693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x-none" b="1" dirty="0"/>
              <a:t>R-sensitif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CAD086-92E0-9796-3D5A-44C3C3D4E5AB}"/>
              </a:ext>
            </a:extLst>
          </p:cNvPr>
          <p:cNvSpPr txBox="1"/>
          <p:nvPr/>
        </p:nvSpPr>
        <p:spPr>
          <a:xfrm>
            <a:off x="8376136" y="3664886"/>
            <a:ext cx="7924800" cy="3693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x-none" b="1" dirty="0"/>
              <a:t>PVd, Kd, EloRd, KRd, KCd, KPd, PCd</a:t>
            </a:r>
            <a:r>
              <a:rPr lang="x-none" b="1"/>
              <a:t>, </a:t>
            </a:r>
            <a:r>
              <a:rPr lang="tr-TR" b="1" dirty="0" err="1"/>
              <a:t>Ixa</a:t>
            </a:r>
            <a:r>
              <a:rPr lang="x-none" b="1"/>
              <a:t>Rd</a:t>
            </a:r>
            <a:r>
              <a:rPr lang="x-none" b="1" dirty="0"/>
              <a:t>, Seli-Vd, Seli-Pd, VenVd, VenKd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93C57D-11AE-B854-0B99-9148B250D969}"/>
              </a:ext>
            </a:extLst>
          </p:cNvPr>
          <p:cNvSpPr txBox="1"/>
          <p:nvPr/>
        </p:nvSpPr>
        <p:spPr>
          <a:xfrm>
            <a:off x="8376136" y="4103078"/>
            <a:ext cx="7924800" cy="3693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x-none" b="1" dirty="0"/>
              <a:t>PVd, Kd, Seli-Vd, Seli-Pd, VenVd, VenKd, KCd, KPd, PCd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582D3A-8F66-4637-F279-BF4C158A9DD1}"/>
              </a:ext>
            </a:extLst>
          </p:cNvPr>
          <p:cNvSpPr txBox="1"/>
          <p:nvPr/>
        </p:nvSpPr>
        <p:spPr>
          <a:xfrm>
            <a:off x="2567353" y="4999791"/>
            <a:ext cx="2110154" cy="64633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x-none" b="1" dirty="0"/>
              <a:t>İlk </a:t>
            </a:r>
            <a:r>
              <a:rPr lang="x-none" b="1"/>
              <a:t>sırada D</a:t>
            </a:r>
            <a:r>
              <a:rPr lang="tr-TR" b="1" dirty="0"/>
              <a:t>-</a:t>
            </a:r>
            <a:r>
              <a:rPr lang="x-none" b="1"/>
              <a:t>V</a:t>
            </a:r>
            <a:r>
              <a:rPr lang="tr-TR" b="1" dirty="0" err="1"/>
              <a:t>Td</a:t>
            </a:r>
            <a:r>
              <a:rPr lang="tr-TR" b="1" dirty="0"/>
              <a:t> veya </a:t>
            </a:r>
            <a:r>
              <a:rPr lang="x-none" b="1"/>
              <a:t>D</a:t>
            </a:r>
            <a:r>
              <a:rPr lang="tr-TR" b="1" dirty="0"/>
              <a:t>-VMP</a:t>
            </a:r>
            <a:endParaRPr lang="x-none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5D486A3-8404-B4B6-46C3-759CE632CD77}"/>
              </a:ext>
            </a:extLst>
          </p:cNvPr>
          <p:cNvSpPr txBox="1"/>
          <p:nvPr/>
        </p:nvSpPr>
        <p:spPr>
          <a:xfrm>
            <a:off x="5462954" y="5051140"/>
            <a:ext cx="2110154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x-none" b="1" dirty="0"/>
              <a:t>V-sensitif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17614D-5E29-0663-37EE-39D46E502D2A}"/>
              </a:ext>
            </a:extLst>
          </p:cNvPr>
          <p:cNvSpPr txBox="1"/>
          <p:nvPr/>
        </p:nvSpPr>
        <p:spPr>
          <a:xfrm>
            <a:off x="5462954" y="5508230"/>
            <a:ext cx="2110154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x-none" b="1" dirty="0"/>
              <a:t>V-refrakter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EE4D0B-A041-1729-1208-DD8227CAC9B8}"/>
              </a:ext>
            </a:extLst>
          </p:cNvPr>
          <p:cNvSpPr txBox="1"/>
          <p:nvPr/>
        </p:nvSpPr>
        <p:spPr>
          <a:xfrm>
            <a:off x="8317402" y="5051140"/>
            <a:ext cx="7983534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x-none" b="1" dirty="0"/>
              <a:t>EloRd, KRd</a:t>
            </a:r>
            <a:r>
              <a:rPr lang="x-none" b="1"/>
              <a:t>, </a:t>
            </a:r>
            <a:r>
              <a:rPr lang="tr-TR" b="1" dirty="0" err="1"/>
              <a:t>Ixa</a:t>
            </a:r>
            <a:r>
              <a:rPr lang="x-none" b="1"/>
              <a:t>Rd</a:t>
            </a:r>
            <a:r>
              <a:rPr lang="x-none" b="1" dirty="0"/>
              <a:t>, VRd, Seli-Vd, Seli-Pd, Kd, VenVd, VenKd, PVd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5F427A-8119-60D1-0388-31E9281A06C9}"/>
              </a:ext>
            </a:extLst>
          </p:cNvPr>
          <p:cNvSpPr txBox="1"/>
          <p:nvPr/>
        </p:nvSpPr>
        <p:spPr>
          <a:xfrm>
            <a:off x="8317402" y="5508230"/>
            <a:ext cx="7983534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x-none" b="1" dirty="0"/>
              <a:t>EloRd, KCd, KPd, PCd, Seli-Pd, VenKd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E5CD79-5D7F-2C74-666F-3A7673E3A0D7}"/>
              </a:ext>
            </a:extLst>
          </p:cNvPr>
          <p:cNvSpPr txBox="1"/>
          <p:nvPr/>
        </p:nvSpPr>
        <p:spPr>
          <a:xfrm>
            <a:off x="2461845" y="6050987"/>
            <a:ext cx="443132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x-none" sz="2400" b="1"/>
              <a:t>≥</a:t>
            </a:r>
            <a:r>
              <a:rPr lang="tr-TR" sz="2400" b="1" dirty="0"/>
              <a:t>2 SIRA T</a:t>
            </a:r>
            <a:r>
              <a:rPr lang="x-none" sz="2400" b="1"/>
              <a:t>EDAV</a:t>
            </a:r>
            <a:r>
              <a:rPr lang="tr-TR" sz="2400" b="1" dirty="0"/>
              <a:t>İ</a:t>
            </a:r>
            <a:r>
              <a:rPr lang="x-none" sz="2400" b="1"/>
              <a:t> SONRASI</a:t>
            </a:r>
            <a:endParaRPr lang="x-none" sz="240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D95C806-BA24-124F-1D27-9D5D4A978C94}"/>
              </a:ext>
            </a:extLst>
          </p:cNvPr>
          <p:cNvSpPr txBox="1"/>
          <p:nvPr/>
        </p:nvSpPr>
        <p:spPr>
          <a:xfrm>
            <a:off x="2450122" y="6631041"/>
            <a:ext cx="443132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x-none" b="1" dirty="0"/>
              <a:t>R/V-refrakter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085334D-5EDB-9A7F-F6F8-1ACEDC89FD68}"/>
              </a:ext>
            </a:extLst>
          </p:cNvPr>
          <p:cNvSpPr txBox="1"/>
          <p:nvPr/>
        </p:nvSpPr>
        <p:spPr>
          <a:xfrm>
            <a:off x="2438398" y="7084791"/>
            <a:ext cx="4431323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x-none" b="1" dirty="0"/>
              <a:t>R-refrakter, PI-sensitif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F1102F7-7D10-2FA6-357D-0397C7917BF9}"/>
              </a:ext>
            </a:extLst>
          </p:cNvPr>
          <p:cNvSpPr txBox="1"/>
          <p:nvPr/>
        </p:nvSpPr>
        <p:spPr>
          <a:xfrm>
            <a:off x="2450122" y="7537226"/>
            <a:ext cx="443132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x-none" b="1" dirty="0"/>
              <a:t>Alternatif (daha az tercih edilen) seçenekler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B6ADECC-A9BA-8F4B-548D-0F130C334719}"/>
              </a:ext>
            </a:extLst>
          </p:cNvPr>
          <p:cNvSpPr txBox="1"/>
          <p:nvPr/>
        </p:nvSpPr>
        <p:spPr>
          <a:xfrm>
            <a:off x="2438398" y="8015572"/>
            <a:ext cx="443132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x-none" b="1" dirty="0"/>
              <a:t>Üçlü </a:t>
            </a:r>
            <a:r>
              <a:rPr lang="x-none" b="1"/>
              <a:t>sınıf refrakter</a:t>
            </a:r>
            <a:r>
              <a:rPr lang="tr-TR" b="1" dirty="0"/>
              <a:t> hasta</a:t>
            </a:r>
            <a:endParaRPr lang="x-none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FA7E52B-DEF0-31B2-33D1-803AA1672E0A}"/>
              </a:ext>
            </a:extLst>
          </p:cNvPr>
          <p:cNvSpPr txBox="1"/>
          <p:nvPr/>
        </p:nvSpPr>
        <p:spPr>
          <a:xfrm>
            <a:off x="8317402" y="6476229"/>
            <a:ext cx="798353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x-none" b="1"/>
              <a:t>D</a:t>
            </a:r>
            <a:r>
              <a:rPr lang="tr-TR" b="1" dirty="0"/>
              <a:t>-</a:t>
            </a:r>
            <a:r>
              <a:rPr lang="x-none" b="1"/>
              <a:t>Kd</a:t>
            </a:r>
            <a:r>
              <a:rPr lang="x-none" b="1" dirty="0"/>
              <a:t>, IsaPd, EloPd, IsaKd</a:t>
            </a:r>
            <a:r>
              <a:rPr lang="x-none" b="1"/>
              <a:t>, D</a:t>
            </a:r>
            <a:r>
              <a:rPr lang="tr-TR" b="1" dirty="0"/>
              <a:t>-P</a:t>
            </a:r>
            <a:r>
              <a:rPr lang="x-none" b="1"/>
              <a:t>d</a:t>
            </a:r>
            <a:r>
              <a:rPr lang="x-none" b="1" dirty="0"/>
              <a:t>, Seli-Pd, VenKd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D69264-0435-A1E7-C5E8-CCC8A0D61F96}"/>
              </a:ext>
            </a:extLst>
          </p:cNvPr>
          <p:cNvSpPr txBox="1"/>
          <p:nvPr/>
        </p:nvSpPr>
        <p:spPr>
          <a:xfrm>
            <a:off x="8317401" y="7000373"/>
            <a:ext cx="798353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x-none" b="1"/>
              <a:t>D</a:t>
            </a:r>
            <a:r>
              <a:rPr lang="tr-TR" b="1" dirty="0"/>
              <a:t>-</a:t>
            </a:r>
            <a:r>
              <a:rPr lang="x-none" b="1"/>
              <a:t>Kd</a:t>
            </a:r>
            <a:r>
              <a:rPr lang="x-none" b="1" dirty="0"/>
              <a:t>, EloPd, IsaKd, IsaPd</a:t>
            </a:r>
            <a:r>
              <a:rPr lang="x-none" b="1"/>
              <a:t>, D</a:t>
            </a:r>
            <a:r>
              <a:rPr lang="tr-TR" b="1" dirty="0"/>
              <a:t>-</a:t>
            </a:r>
            <a:r>
              <a:rPr lang="x-none" b="1"/>
              <a:t>Pd, D</a:t>
            </a:r>
            <a:r>
              <a:rPr lang="tr-TR" b="1" dirty="0"/>
              <a:t>-</a:t>
            </a:r>
            <a:r>
              <a:rPr lang="x-none" b="1"/>
              <a:t>Vd</a:t>
            </a:r>
            <a:r>
              <a:rPr lang="x-none" b="1" dirty="0"/>
              <a:t>, Seli-Vd, Seli-Pd, VenVd, VenKd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A7BCB3-92E4-51C4-A7D9-0F775AD8ACDA}"/>
              </a:ext>
            </a:extLst>
          </p:cNvPr>
          <p:cNvSpPr txBox="1"/>
          <p:nvPr/>
        </p:nvSpPr>
        <p:spPr>
          <a:xfrm>
            <a:off x="8317400" y="7537226"/>
            <a:ext cx="798353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x-none" b="1" dirty="0"/>
              <a:t>PCd, daratumumab, panobinostat-tabanlı rejimler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70B1E9C-17ED-12CE-55DF-E8C0CF2B0FC4}"/>
              </a:ext>
            </a:extLst>
          </p:cNvPr>
          <p:cNvSpPr txBox="1"/>
          <p:nvPr/>
        </p:nvSpPr>
        <p:spPr>
          <a:xfrm>
            <a:off x="8317399" y="8015572"/>
            <a:ext cx="7983533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x-none" b="1" dirty="0"/>
              <a:t>Klinik çalışmalar, Seli-d, belamaf</a:t>
            </a:r>
            <a:r>
              <a:rPr lang="x-none" b="1"/>
              <a:t>, melflufen-de</a:t>
            </a:r>
            <a:r>
              <a:rPr lang="tr-TR" b="1" dirty="0" err="1"/>
              <a:t>ksa</a:t>
            </a:r>
            <a:r>
              <a:rPr lang="x-none" b="1"/>
              <a:t>, veneto</a:t>
            </a:r>
            <a:r>
              <a:rPr lang="tr-TR" b="1" dirty="0"/>
              <a:t>c</a:t>
            </a:r>
            <a:r>
              <a:rPr lang="x-none" b="1"/>
              <a:t>la</a:t>
            </a:r>
            <a:r>
              <a:rPr lang="tr-TR" b="1" dirty="0"/>
              <a:t>x</a:t>
            </a:r>
            <a:r>
              <a:rPr lang="x-none" b="1"/>
              <a:t> </a:t>
            </a:r>
            <a:r>
              <a:rPr lang="tr-TR" b="1" dirty="0"/>
              <a:t>(</a:t>
            </a:r>
            <a:r>
              <a:rPr lang="tr-TR" b="1" dirty="0" err="1"/>
              <a:t>Ven</a:t>
            </a:r>
            <a:r>
              <a:rPr lang="tr-TR" b="1" dirty="0"/>
              <a:t>; </a:t>
            </a:r>
            <a:r>
              <a:rPr lang="x-none" b="1"/>
              <a:t>eğer </a:t>
            </a:r>
            <a:r>
              <a:rPr lang="x-none" b="1" dirty="0"/>
              <a:t>t(11;14</a:t>
            </a:r>
            <a:r>
              <a:rPr lang="x-none" b="1"/>
              <a:t>) (+)</a:t>
            </a:r>
            <a:r>
              <a:rPr lang="tr-TR" b="1" dirty="0"/>
              <a:t> ise)</a:t>
            </a:r>
            <a:r>
              <a:rPr lang="x-none" b="1"/>
              <a:t>, </a:t>
            </a:r>
            <a:r>
              <a:rPr lang="x-none" b="1" dirty="0"/>
              <a:t>elranatamab</a:t>
            </a:r>
            <a:r>
              <a:rPr lang="x-none" b="1"/>
              <a:t>, te</a:t>
            </a:r>
            <a:r>
              <a:rPr lang="tr-TR" b="1" dirty="0"/>
              <a:t>cl</a:t>
            </a:r>
            <a:r>
              <a:rPr lang="x-none" b="1"/>
              <a:t>istamab, ta</a:t>
            </a:r>
            <a:r>
              <a:rPr lang="tr-TR" b="1" dirty="0" err="1"/>
              <a:t>lque</a:t>
            </a:r>
            <a:r>
              <a:rPr lang="x-none" b="1"/>
              <a:t>tamab</a:t>
            </a:r>
            <a:r>
              <a:rPr lang="x-none" b="1" dirty="0"/>
              <a:t>, CAR-T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8FA1F1C-597F-5C37-CA95-D322E1AD969D}"/>
              </a:ext>
            </a:extLst>
          </p:cNvPr>
          <p:cNvSpPr txBox="1"/>
          <p:nvPr/>
        </p:nvSpPr>
        <p:spPr>
          <a:xfrm>
            <a:off x="2438398" y="9307770"/>
            <a:ext cx="14142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b="1" dirty="0"/>
              <a:t>4-6 </a:t>
            </a:r>
            <a:r>
              <a:rPr lang="x-none" b="1"/>
              <a:t>kür indüksiyon+O</a:t>
            </a:r>
            <a:r>
              <a:rPr lang="tr-TR" b="1" dirty="0"/>
              <a:t>K</a:t>
            </a:r>
            <a:r>
              <a:rPr lang="x-none" b="1"/>
              <a:t>HN </a:t>
            </a:r>
            <a:r>
              <a:rPr lang="x-none" b="1" dirty="0"/>
              <a:t>sonrası nüks gelişen hastalarda indüksiyonda kullanılan ilaçlara direnç olduğu düşünülmemelidir.  </a:t>
            </a:r>
          </a:p>
          <a:p>
            <a:r>
              <a:rPr lang="x-none" b="1" dirty="0"/>
              <a:t>İdame almayan </a:t>
            </a:r>
            <a:r>
              <a:rPr lang="x-none" b="1"/>
              <a:t>hastalarda OKHN</a:t>
            </a:r>
            <a:r>
              <a:rPr lang="tr-TR" b="1" dirty="0"/>
              <a:t> sonrası </a:t>
            </a:r>
            <a:r>
              <a:rPr lang="x-none" b="1"/>
              <a:t>&gt;18 ay</a:t>
            </a:r>
            <a:r>
              <a:rPr lang="tr-TR" b="1" dirty="0"/>
              <a:t>, </a:t>
            </a:r>
            <a:r>
              <a:rPr lang="x-none" b="1"/>
              <a:t>idame alan hastalarda</a:t>
            </a:r>
            <a:r>
              <a:rPr lang="tr-TR" b="1" dirty="0"/>
              <a:t> ise</a:t>
            </a:r>
            <a:r>
              <a:rPr lang="x-none" b="1"/>
              <a:t> </a:t>
            </a:r>
            <a:r>
              <a:rPr lang="tr-TR" b="1" dirty="0"/>
              <a:t>&gt;</a:t>
            </a:r>
            <a:r>
              <a:rPr lang="x-none" b="1"/>
              <a:t>36 ay gelişen </a:t>
            </a:r>
            <a:r>
              <a:rPr lang="x-none" b="1" dirty="0"/>
              <a:t>nükslerde 2</a:t>
            </a:r>
            <a:r>
              <a:rPr lang="x-none" b="1"/>
              <a:t>. OKHN </a:t>
            </a:r>
            <a:r>
              <a:rPr lang="x-none" b="1" dirty="0"/>
              <a:t>düşünülebilir.</a:t>
            </a:r>
          </a:p>
          <a:p>
            <a:r>
              <a:rPr lang="x-none" b="1" dirty="0"/>
              <a:t>Sadece biyokimyasal ve yavaş seyirli progresyon durumunda nüks tedavisi hemen başlanılmayabilir.</a:t>
            </a:r>
          </a:p>
        </p:txBody>
      </p:sp>
      <p:sp>
        <p:nvSpPr>
          <p:cNvPr id="34" name="33 Metin kutusu"/>
          <p:cNvSpPr txBox="1"/>
          <p:nvPr/>
        </p:nvSpPr>
        <p:spPr>
          <a:xfrm>
            <a:off x="7217664" y="134368"/>
            <a:ext cx="6955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/>
              <a:t>NÜKS/DİRENÇLİ MM TEDAVİ SEÇENEKLERİ</a:t>
            </a:r>
          </a:p>
        </p:txBody>
      </p:sp>
    </p:spTree>
    <p:extLst>
      <p:ext uri="{BB962C8B-B14F-4D97-AF65-F5344CB8AC3E}">
        <p14:creationId xmlns:p14="http://schemas.microsoft.com/office/powerpoint/2010/main" val="1813024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BD6ED-A7F7-D196-43FD-DFBAA167B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Figür-4: </a:t>
            </a:r>
            <a:r>
              <a:rPr lang="tr-TR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Extramedüller</a:t>
            </a: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Plazmasitomada</a:t>
            </a: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Tedavi Algoritması</a:t>
            </a:r>
            <a:endParaRPr lang="en-TR" sz="8800" dirty="0"/>
          </a:p>
        </p:txBody>
      </p:sp>
    </p:spTree>
    <p:extLst>
      <p:ext uri="{BB962C8B-B14F-4D97-AF65-F5344CB8AC3E}">
        <p14:creationId xmlns:p14="http://schemas.microsoft.com/office/powerpoint/2010/main" val="247588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89C83F-AC77-3CE6-347A-627BF9FE4539}"/>
              </a:ext>
            </a:extLst>
          </p:cNvPr>
          <p:cNvSpPr txBox="1"/>
          <p:nvPr/>
        </p:nvSpPr>
        <p:spPr>
          <a:xfrm>
            <a:off x="6824497" y="427173"/>
            <a:ext cx="573935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EKSTRAMEDÜLLER PLASMASİTOMA (EMP)</a:t>
            </a:r>
            <a:endParaRPr lang="x-none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583E47-F3B3-CD75-72F9-FE0495AEFD78}"/>
              </a:ext>
            </a:extLst>
          </p:cNvPr>
          <p:cNvSpPr txBox="1"/>
          <p:nvPr/>
        </p:nvSpPr>
        <p:spPr>
          <a:xfrm>
            <a:off x="2834639" y="1627632"/>
            <a:ext cx="335514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 err="1"/>
              <a:t>Paraosseosplazmasitoma</a:t>
            </a:r>
            <a:r>
              <a:rPr lang="tr-TR" sz="2000" b="1" dirty="0"/>
              <a:t> (</a:t>
            </a:r>
            <a:r>
              <a:rPr lang="tr-TR" sz="2000" b="1" dirty="0" err="1"/>
              <a:t>Multiple</a:t>
            </a:r>
            <a:r>
              <a:rPr lang="tr-TR" sz="2000" b="1" dirty="0"/>
              <a:t> </a:t>
            </a:r>
            <a:r>
              <a:rPr lang="tr-TR" sz="2000" b="1" dirty="0" err="1"/>
              <a:t>myelom</a:t>
            </a:r>
            <a:r>
              <a:rPr lang="tr-TR" sz="2000" b="1" dirty="0"/>
              <a:t> ile birlikte)</a:t>
            </a:r>
            <a:endParaRPr lang="x-none" sz="2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AF8AB6-7452-9019-1712-93FEFB3A3A81}"/>
              </a:ext>
            </a:extLst>
          </p:cNvPr>
          <p:cNvSpPr txBox="1"/>
          <p:nvPr/>
        </p:nvSpPr>
        <p:spPr>
          <a:xfrm>
            <a:off x="13386816" y="1627632"/>
            <a:ext cx="369417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/>
              <a:t>Yumuşak Doku EMP (</a:t>
            </a:r>
            <a:r>
              <a:rPr lang="tr-TR" sz="2000" b="1" dirty="0" err="1"/>
              <a:t>Multiple</a:t>
            </a:r>
            <a:r>
              <a:rPr lang="tr-TR" sz="2000" b="1" dirty="0"/>
              <a:t> </a:t>
            </a:r>
            <a:r>
              <a:rPr lang="tr-TR" sz="2000" b="1" dirty="0" err="1"/>
              <a:t>myelom</a:t>
            </a:r>
            <a:r>
              <a:rPr lang="tr-TR" sz="2000" b="1" dirty="0"/>
              <a:t> ile birlikte)</a:t>
            </a:r>
            <a:endParaRPr lang="x-none" sz="2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94FA74-A869-B381-39E8-2BB0066BFD1D}"/>
              </a:ext>
            </a:extLst>
          </p:cNvPr>
          <p:cNvSpPr txBox="1"/>
          <p:nvPr/>
        </p:nvSpPr>
        <p:spPr>
          <a:xfrm>
            <a:off x="8611341" y="1499616"/>
            <a:ext cx="284378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 err="1"/>
              <a:t>Paraosseos</a:t>
            </a:r>
            <a:r>
              <a:rPr lang="tr-TR" sz="2000" b="1" dirty="0"/>
              <a:t> ve yumuşak doku EMP</a:t>
            </a:r>
            <a:endParaRPr lang="x-none" sz="20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675D81-4400-EF26-C136-6D83F7D0C91F}"/>
              </a:ext>
            </a:extLst>
          </p:cNvPr>
          <p:cNvSpPr txBox="1"/>
          <p:nvPr/>
        </p:nvSpPr>
        <p:spPr>
          <a:xfrm>
            <a:off x="13386816" y="3057081"/>
            <a:ext cx="408247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x-none" sz="2000" b="1"/>
              <a:t>                   </a:t>
            </a:r>
            <a:r>
              <a:rPr lang="tr-TR" sz="2400" b="1" u="sng" dirty="0"/>
              <a:t>Yeni Tanı</a:t>
            </a:r>
            <a:endParaRPr lang="x-none" sz="2400" b="1" u="sng" dirty="0"/>
          </a:p>
          <a:p>
            <a:r>
              <a:rPr lang="tr-TR" sz="2000" b="1" dirty="0"/>
              <a:t>3’lü </a:t>
            </a:r>
            <a:r>
              <a:rPr lang="x-none" sz="2000" b="1"/>
              <a:t>kombinasyon </a:t>
            </a:r>
            <a:r>
              <a:rPr lang="x-none" sz="2000" b="1" dirty="0"/>
              <a:t>(</a:t>
            </a:r>
            <a:r>
              <a:rPr lang="x-none" sz="2000" b="1"/>
              <a:t>VRd)</a:t>
            </a:r>
            <a:r>
              <a:rPr lang="tr-TR" sz="2000" b="1" dirty="0"/>
              <a:t> veya</a:t>
            </a:r>
            <a:endParaRPr lang="x-none" b="1" dirty="0"/>
          </a:p>
          <a:p>
            <a:r>
              <a:rPr lang="x-none" sz="2000" b="1" dirty="0"/>
              <a:t>VRd + Doxil </a:t>
            </a:r>
            <a:r>
              <a:rPr lang="x-none" sz="2000" b="1"/>
              <a:t>veya </a:t>
            </a:r>
            <a:r>
              <a:rPr lang="tr-TR" sz="2000" b="1" dirty="0" err="1"/>
              <a:t>siklofosfamid</a:t>
            </a:r>
            <a:r>
              <a:rPr lang="x-none" sz="2000" b="1"/>
              <a:t> eğer </a:t>
            </a:r>
            <a:r>
              <a:rPr lang="tr-TR" sz="2000" b="1" dirty="0"/>
              <a:t>D-</a:t>
            </a:r>
            <a:r>
              <a:rPr lang="tr-TR" sz="2000" b="1" dirty="0" err="1"/>
              <a:t>VCd</a:t>
            </a:r>
            <a:endParaRPr lang="tr-TR" sz="2000" b="1" dirty="0"/>
          </a:p>
          <a:p>
            <a:r>
              <a:rPr lang="en-TR" sz="2000" b="1" dirty="0"/>
              <a:t>D-VRd</a:t>
            </a:r>
          </a:p>
          <a:p>
            <a:r>
              <a:rPr lang="en-TR" sz="2000" b="1" dirty="0"/>
              <a:t>D-KRd</a:t>
            </a:r>
          </a:p>
          <a:p>
            <a:r>
              <a:rPr lang="en-TR" sz="2000" b="1" dirty="0"/>
              <a:t>DCEP/DT-PACE/VDT-PACE/KD-PACE</a:t>
            </a:r>
            <a:endParaRPr lang="x-none" sz="2000" b="1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3D9C6B4-BC45-AA71-AAFF-83697C241736}"/>
              </a:ext>
            </a:extLst>
          </p:cNvPr>
          <p:cNvCxnSpPr/>
          <p:nvPr/>
        </p:nvCxnSpPr>
        <p:spPr>
          <a:xfrm>
            <a:off x="15392418" y="2375927"/>
            <a:ext cx="0" cy="574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C3D6972-E8E7-E54E-A44D-D2DA184F5E38}"/>
              </a:ext>
            </a:extLst>
          </p:cNvPr>
          <p:cNvCxnSpPr>
            <a:cxnSpLocks/>
          </p:cNvCxnSpPr>
          <p:nvPr/>
        </p:nvCxnSpPr>
        <p:spPr>
          <a:xfrm>
            <a:off x="11605846" y="1867721"/>
            <a:ext cx="15650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A0578F4-B879-22D6-5E2C-76F0B7491BFE}"/>
              </a:ext>
            </a:extLst>
          </p:cNvPr>
          <p:cNvCxnSpPr/>
          <p:nvPr/>
        </p:nvCxnSpPr>
        <p:spPr>
          <a:xfrm>
            <a:off x="4517136" y="892470"/>
            <a:ext cx="0" cy="607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D71DD1D-69F5-43E9-7E54-78F4436426A5}"/>
              </a:ext>
            </a:extLst>
          </p:cNvPr>
          <p:cNvCxnSpPr>
            <a:cxnSpLocks/>
          </p:cNvCxnSpPr>
          <p:nvPr/>
        </p:nvCxnSpPr>
        <p:spPr>
          <a:xfrm>
            <a:off x="15261336" y="877632"/>
            <a:ext cx="0" cy="675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19">
            <a:extLst>
              <a:ext uri="{FF2B5EF4-FFF2-40B4-BE49-F238E27FC236}">
                <a16:creationId xmlns:a16="http://schemas.microsoft.com/office/drawing/2014/main" id="{6DCF640A-44B4-EB05-B9B7-DF1A52F6178D}"/>
              </a:ext>
            </a:extLst>
          </p:cNvPr>
          <p:cNvCxnSpPr>
            <a:cxnSpLocks/>
          </p:cNvCxnSpPr>
          <p:nvPr/>
        </p:nvCxnSpPr>
        <p:spPr>
          <a:xfrm flipH="1">
            <a:off x="4517136" y="877632"/>
            <a:ext cx="10744200" cy="14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9A005F4-4AC0-D3A9-2A09-FE077FA89EDC}"/>
              </a:ext>
            </a:extLst>
          </p:cNvPr>
          <p:cNvCxnSpPr/>
          <p:nvPr/>
        </p:nvCxnSpPr>
        <p:spPr>
          <a:xfrm>
            <a:off x="9863402" y="827283"/>
            <a:ext cx="0" cy="574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980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10745</TotalTime>
  <Words>1140</Words>
  <Application>Microsoft Macintosh PowerPoint</Application>
  <PresentationFormat>Custom</PresentationFormat>
  <Paragraphs>165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Teması</vt:lpstr>
      <vt:lpstr> 2024 MM TEDAVİ ALGORİTMALARI</vt:lpstr>
      <vt:lpstr>Figür-1: Yeni Tanı Almış Nakil Adayı Multiple Myelomda Tedavi Algoritması</vt:lpstr>
      <vt:lpstr>PowerPoint Presentation</vt:lpstr>
      <vt:lpstr>Figür-2: Yeni Tanı Almış Nakil Adayı Olmayan Multiple Myelomda Tedavi Algoritması</vt:lpstr>
      <vt:lpstr>PowerPoint Presentation</vt:lpstr>
      <vt:lpstr>Figür-3: Nüks/dirençli Multiple Myelomda Tedavi Algoritması</vt:lpstr>
      <vt:lpstr>PowerPoint Presentation</vt:lpstr>
      <vt:lpstr>Figür-4: Extramedüller Plazmasitomada Tedavi Algoritması</vt:lpstr>
      <vt:lpstr>PowerPoint Presentation</vt:lpstr>
      <vt:lpstr>KAYNAKÇA:</vt:lpstr>
      <vt:lpstr>Figür-5: Primer Plazma Hücreli Lösemide Tedavi Algoritması</vt:lpstr>
      <vt:lpstr>PowerPoint Presentation</vt:lpstr>
      <vt:lpstr>KAYNAKÇA: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Burhan Ferhanoglu</dc:creator>
  <cp:lastModifiedBy>Güldane Cengiz Seval</cp:lastModifiedBy>
  <cp:revision>157</cp:revision>
  <dcterms:created xsi:type="dcterms:W3CDTF">2023-05-02T20:02:31Z</dcterms:created>
  <dcterms:modified xsi:type="dcterms:W3CDTF">2024-04-25T03:05:33Z</dcterms:modified>
</cp:coreProperties>
</file>